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1" r:id="rId6"/>
    <p:sldId id="289" r:id="rId7"/>
    <p:sldId id="262" r:id="rId8"/>
    <p:sldId id="263" r:id="rId9"/>
    <p:sldId id="290" r:id="rId10"/>
    <p:sldId id="291" r:id="rId11"/>
    <p:sldId id="288" r:id="rId12"/>
    <p:sldId id="264" r:id="rId13"/>
    <p:sldId id="265" r:id="rId14"/>
    <p:sldId id="269" r:id="rId15"/>
    <p:sldId id="270" r:id="rId16"/>
    <p:sldId id="276" r:id="rId17"/>
    <p:sldId id="277" r:id="rId18"/>
    <p:sldId id="278" r:id="rId19"/>
    <p:sldId id="279" r:id="rId20"/>
    <p:sldId id="281" r:id="rId21"/>
    <p:sldId id="285" r:id="rId22"/>
    <p:sldId id="286" r:id="rId23"/>
    <p:sldId id="287" r:id="rId24"/>
    <p:sldId id="292" r:id="rId25"/>
    <p:sldId id="294" r:id="rId26"/>
    <p:sldId id="280" r:id="rId27"/>
    <p:sldId id="293" r:id="rId28"/>
    <p:sldId id="282" r:id="rId29"/>
    <p:sldId id="283"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8" d="100"/>
          <a:sy n="78" d="100"/>
        </p:scale>
        <p:origin x="1594" y="10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k Easterling" userId="350adf6fce39d310" providerId="LiveId" clId="{5444E685-2663-49CF-85A0-654709A17CA9}"/>
    <pc:docChg chg="custSel addSld modSld">
      <pc:chgData name="Mark Easterling" userId="350adf6fce39d310" providerId="LiveId" clId="{5444E685-2663-49CF-85A0-654709A17CA9}" dt="2026-05-09T16:49:14.250" v="62" actId="20577"/>
      <pc:docMkLst>
        <pc:docMk/>
      </pc:docMkLst>
      <pc:sldChg chg="delSp modSp new mod">
        <pc:chgData name="Mark Easterling" userId="350adf6fce39d310" providerId="LiveId" clId="{5444E685-2663-49CF-85A0-654709A17CA9}" dt="2026-05-09T16:49:14.250" v="62" actId="20577"/>
        <pc:sldMkLst>
          <pc:docMk/>
          <pc:sldMk cId="308966564" sldId="294"/>
        </pc:sldMkLst>
        <pc:spChg chg="mod">
          <ac:chgData name="Mark Easterling" userId="350adf6fce39d310" providerId="LiveId" clId="{5444E685-2663-49CF-85A0-654709A17CA9}" dt="2026-05-09T16:49:14.250" v="62" actId="20577"/>
          <ac:spMkLst>
            <pc:docMk/>
            <pc:sldMk cId="308966564" sldId="294"/>
            <ac:spMk id="2" creationId="{447208F5-E82F-80C2-C4AA-A6377D8B2675}"/>
          </ac:spMkLst>
        </pc:spChg>
        <pc:spChg chg="del">
          <ac:chgData name="Mark Easterling" userId="350adf6fce39d310" providerId="LiveId" clId="{5444E685-2663-49CF-85A0-654709A17CA9}" dt="2026-05-09T16:48:56.847" v="59" actId="478"/>
          <ac:spMkLst>
            <pc:docMk/>
            <pc:sldMk cId="308966564" sldId="294"/>
            <ac:spMk id="3" creationId="{FAB69066-C76F-401A-204C-0605D7D8ED12}"/>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C6B5B3B-62B4-4C73-A29D-C9643762842F}" type="datetimeFigureOut">
              <a:rPr lang="en-GB" smtClean="0"/>
              <a:t>09/05/2026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4640F60-5601-4253-A86C-5C4E8533DFA1}" type="slidenum">
              <a:rPr lang="en-GB" smtClean="0"/>
              <a:t>‹#›</a:t>
            </a:fld>
            <a:endParaRPr lang="en-GB"/>
          </a:p>
        </p:txBody>
      </p:sp>
    </p:spTree>
    <p:extLst>
      <p:ext uri="{BB962C8B-B14F-4D97-AF65-F5344CB8AC3E}">
        <p14:creationId xmlns:p14="http://schemas.microsoft.com/office/powerpoint/2010/main" val="1666537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C6B5B3B-62B4-4C73-A29D-C9643762842F}" type="datetimeFigureOut">
              <a:rPr lang="en-GB" smtClean="0"/>
              <a:t>09/05/2026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4640F60-5601-4253-A86C-5C4E8533DFA1}" type="slidenum">
              <a:rPr lang="en-GB" smtClean="0"/>
              <a:t>‹#›</a:t>
            </a:fld>
            <a:endParaRPr lang="en-GB"/>
          </a:p>
        </p:txBody>
      </p:sp>
    </p:spTree>
    <p:extLst>
      <p:ext uri="{BB962C8B-B14F-4D97-AF65-F5344CB8AC3E}">
        <p14:creationId xmlns:p14="http://schemas.microsoft.com/office/powerpoint/2010/main" val="3016030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C6B5B3B-62B4-4C73-A29D-C9643762842F}" type="datetimeFigureOut">
              <a:rPr lang="en-GB" smtClean="0"/>
              <a:t>09/05/2026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4640F60-5601-4253-A86C-5C4E8533DFA1}" type="slidenum">
              <a:rPr lang="en-GB" smtClean="0"/>
              <a:t>‹#›</a:t>
            </a:fld>
            <a:endParaRPr lang="en-GB"/>
          </a:p>
        </p:txBody>
      </p:sp>
    </p:spTree>
    <p:extLst>
      <p:ext uri="{BB962C8B-B14F-4D97-AF65-F5344CB8AC3E}">
        <p14:creationId xmlns:p14="http://schemas.microsoft.com/office/powerpoint/2010/main" val="2341277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C6B5B3B-62B4-4C73-A29D-C9643762842F}" type="datetimeFigureOut">
              <a:rPr lang="en-GB" smtClean="0"/>
              <a:t>09/05/2026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4640F60-5601-4253-A86C-5C4E8533DFA1}" type="slidenum">
              <a:rPr lang="en-GB" smtClean="0"/>
              <a:t>‹#›</a:t>
            </a:fld>
            <a:endParaRPr lang="en-GB"/>
          </a:p>
        </p:txBody>
      </p:sp>
    </p:spTree>
    <p:extLst>
      <p:ext uri="{BB962C8B-B14F-4D97-AF65-F5344CB8AC3E}">
        <p14:creationId xmlns:p14="http://schemas.microsoft.com/office/powerpoint/2010/main" val="3198168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6B5B3B-62B4-4C73-A29D-C9643762842F}" type="datetimeFigureOut">
              <a:rPr lang="en-GB" smtClean="0"/>
              <a:t>09/05/2026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4640F60-5601-4253-A86C-5C4E8533DFA1}" type="slidenum">
              <a:rPr lang="en-GB" smtClean="0"/>
              <a:t>‹#›</a:t>
            </a:fld>
            <a:endParaRPr lang="en-GB"/>
          </a:p>
        </p:txBody>
      </p:sp>
    </p:spTree>
    <p:extLst>
      <p:ext uri="{BB962C8B-B14F-4D97-AF65-F5344CB8AC3E}">
        <p14:creationId xmlns:p14="http://schemas.microsoft.com/office/powerpoint/2010/main" val="3970386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C6B5B3B-62B4-4C73-A29D-C9643762842F}" type="datetimeFigureOut">
              <a:rPr lang="en-GB" smtClean="0"/>
              <a:t>09/05/2026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4640F60-5601-4253-A86C-5C4E8533DFA1}" type="slidenum">
              <a:rPr lang="en-GB" smtClean="0"/>
              <a:t>‹#›</a:t>
            </a:fld>
            <a:endParaRPr lang="en-GB"/>
          </a:p>
        </p:txBody>
      </p:sp>
    </p:spTree>
    <p:extLst>
      <p:ext uri="{BB962C8B-B14F-4D97-AF65-F5344CB8AC3E}">
        <p14:creationId xmlns:p14="http://schemas.microsoft.com/office/powerpoint/2010/main" val="3315108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C6B5B3B-62B4-4C73-A29D-C9643762842F}" type="datetimeFigureOut">
              <a:rPr lang="en-GB" smtClean="0"/>
              <a:t>09/05/2026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4640F60-5601-4253-A86C-5C4E8533DFA1}" type="slidenum">
              <a:rPr lang="en-GB" smtClean="0"/>
              <a:t>‹#›</a:t>
            </a:fld>
            <a:endParaRPr lang="en-GB"/>
          </a:p>
        </p:txBody>
      </p:sp>
    </p:spTree>
    <p:extLst>
      <p:ext uri="{BB962C8B-B14F-4D97-AF65-F5344CB8AC3E}">
        <p14:creationId xmlns:p14="http://schemas.microsoft.com/office/powerpoint/2010/main" val="1681450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C6B5B3B-62B4-4C73-A29D-C9643762842F}" type="datetimeFigureOut">
              <a:rPr lang="en-GB" smtClean="0"/>
              <a:t>09/05/2026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4640F60-5601-4253-A86C-5C4E8533DFA1}" type="slidenum">
              <a:rPr lang="en-GB" smtClean="0"/>
              <a:t>‹#›</a:t>
            </a:fld>
            <a:endParaRPr lang="en-GB"/>
          </a:p>
        </p:txBody>
      </p:sp>
    </p:spTree>
    <p:extLst>
      <p:ext uri="{BB962C8B-B14F-4D97-AF65-F5344CB8AC3E}">
        <p14:creationId xmlns:p14="http://schemas.microsoft.com/office/powerpoint/2010/main" val="29220591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6B5B3B-62B4-4C73-A29D-C9643762842F}" type="datetimeFigureOut">
              <a:rPr lang="en-GB" smtClean="0"/>
              <a:t>09/05/2026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4640F60-5601-4253-A86C-5C4E8533DFA1}" type="slidenum">
              <a:rPr lang="en-GB" smtClean="0"/>
              <a:t>‹#›</a:t>
            </a:fld>
            <a:endParaRPr lang="en-GB"/>
          </a:p>
        </p:txBody>
      </p:sp>
    </p:spTree>
    <p:extLst>
      <p:ext uri="{BB962C8B-B14F-4D97-AF65-F5344CB8AC3E}">
        <p14:creationId xmlns:p14="http://schemas.microsoft.com/office/powerpoint/2010/main" val="4195900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6B5B3B-62B4-4C73-A29D-C9643762842F}" type="datetimeFigureOut">
              <a:rPr lang="en-GB" smtClean="0"/>
              <a:t>09/05/2026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4640F60-5601-4253-A86C-5C4E8533DFA1}" type="slidenum">
              <a:rPr lang="en-GB" smtClean="0"/>
              <a:t>‹#›</a:t>
            </a:fld>
            <a:endParaRPr lang="en-GB"/>
          </a:p>
        </p:txBody>
      </p:sp>
    </p:spTree>
    <p:extLst>
      <p:ext uri="{BB962C8B-B14F-4D97-AF65-F5344CB8AC3E}">
        <p14:creationId xmlns:p14="http://schemas.microsoft.com/office/powerpoint/2010/main" val="1216726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6B5B3B-62B4-4C73-A29D-C9643762842F}" type="datetimeFigureOut">
              <a:rPr lang="en-GB" smtClean="0"/>
              <a:t>09/05/2026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4640F60-5601-4253-A86C-5C4E8533DFA1}" type="slidenum">
              <a:rPr lang="en-GB" smtClean="0"/>
              <a:t>‹#›</a:t>
            </a:fld>
            <a:endParaRPr lang="en-GB"/>
          </a:p>
        </p:txBody>
      </p:sp>
    </p:spTree>
    <p:extLst>
      <p:ext uri="{BB962C8B-B14F-4D97-AF65-F5344CB8AC3E}">
        <p14:creationId xmlns:p14="http://schemas.microsoft.com/office/powerpoint/2010/main" val="2306857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6B5B3B-62B4-4C73-A29D-C9643762842F}" type="datetimeFigureOut">
              <a:rPr lang="en-GB" smtClean="0"/>
              <a:t>09/05/2026</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640F60-5601-4253-A86C-5C4E8533DFA1}" type="slidenum">
              <a:rPr lang="en-GB" smtClean="0"/>
              <a:t>‹#›</a:t>
            </a:fld>
            <a:endParaRPr lang="en-GB"/>
          </a:p>
        </p:txBody>
      </p:sp>
    </p:spTree>
    <p:extLst>
      <p:ext uri="{BB962C8B-B14F-4D97-AF65-F5344CB8AC3E}">
        <p14:creationId xmlns:p14="http://schemas.microsoft.com/office/powerpoint/2010/main" val="41785663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docs.google.com/spreadsheets/d/1l5eDtJOJJbt7h9zbmtKBLyv0wUcQ2IbqWt_j26ZYlXE/edit?usp=sharing"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docs.google.com/forms/d/e/1FAIpQLSdPy9K7vOrkilYpSpA-jDgviUNIhq0zMlT3bIGYX2jeArcrsQ/viewform" TargetMode="External"/><Relationship Id="rId2" Type="http://schemas.openxmlformats.org/officeDocument/2006/relationships/hyperlink" Target="https://espeleosocorro.es/informacion-campamento-garma-ciega/" TargetMode="External"/><Relationship Id="rId1" Type="http://schemas.openxmlformats.org/officeDocument/2006/relationships/slideLayout" Target="../slideLayouts/slideLayout2.xml"/><Relationship Id="rId4" Type="http://schemas.openxmlformats.org/officeDocument/2006/relationships/hyperlink" Target="https://docs.google.com/forms/d/e/1FAIpQLSfbOi_eaEywWvhIUDXAWnoJldSUg9KcfoDQgZ6T2WhZNXeVyg/viewform?usp=sharing&amp;ouid=108519175096752440361"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hyperlink" Target="https://infobarrancos.es/app.php/mapa-barrancos" TargetMode="External"/><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hyperlink" Target="https://docs.google.com/forms/d/e/1FAIpQLSecVqQ7s2x8ia164AFjnjCRreP1HMura6p-Fkgtnng7mtYDfA/viewform?usp=dialog"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docs.google.com/forms/d/e/1FAIpQLSfbOi_eaEywWvhIUDXAWnoJldSUg9KcfoDQgZ6T2WhZNXeVyg/viewform?usp=sharing&amp;ouid=108519175096752440361" TargetMode="External"/><Relationship Id="rId2" Type="http://schemas.openxmlformats.org/officeDocument/2006/relationships/hyperlink" Target="https://csetcouk-my.sharepoint.com/:x:/g/personal/mark_easterling_cset_co_uk/IQAcBWASuVIHSIkyqx_c0A2oAWo1N9RbplU9KfL_8trxw9g?e=Pdf3TP" TargetMode="External"/><Relationship Id="rId1" Type="http://schemas.openxmlformats.org/officeDocument/2006/relationships/slideLayout" Target="../slideLayouts/slideLayout2.xml"/><Relationship Id="rId4" Type="http://schemas.openxmlformats.org/officeDocument/2006/relationships/hyperlink" Target="https://docs.google.com/forms/d/e/1FAIpQLSecVqQ7s2x8ia164AFjnjCRreP1HMura6p-Fkgtnng7mtYDfA/viewform?usp=dialog"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8.jpeg"/><Relationship Id="rId7" Type="http://schemas.openxmlformats.org/officeDocument/2006/relationships/image" Target="../media/image13.jp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55576" y="404664"/>
            <a:ext cx="7772400" cy="2043658"/>
          </a:xfrm>
        </p:spPr>
        <p:txBody>
          <a:bodyPr>
            <a:normAutofit fontScale="90000"/>
          </a:bodyPr>
          <a:lstStyle/>
          <a:p>
            <a:r>
              <a:rPr lang="en-GB" sz="6000" b="1" dirty="0">
                <a:solidFill>
                  <a:srgbClr val="FF0000"/>
                </a:solidFill>
              </a:rPr>
              <a:t>Cantabria 2026</a:t>
            </a:r>
            <a:br>
              <a:rPr lang="en-GB" sz="6000" dirty="0">
                <a:solidFill>
                  <a:srgbClr val="FF0000"/>
                </a:solidFill>
              </a:rPr>
            </a:br>
            <a:r>
              <a:rPr lang="en-GB" sz="6000" dirty="0">
                <a:solidFill>
                  <a:srgbClr val="FF0000"/>
                </a:solidFill>
              </a:rPr>
              <a:t>1</a:t>
            </a:r>
            <a:r>
              <a:rPr lang="en-GB" sz="6000" baseline="30000" dirty="0">
                <a:solidFill>
                  <a:srgbClr val="FF0000"/>
                </a:solidFill>
              </a:rPr>
              <a:t>st</a:t>
            </a:r>
            <a:r>
              <a:rPr lang="en-GB" sz="6000" dirty="0">
                <a:solidFill>
                  <a:srgbClr val="FF0000"/>
                </a:solidFill>
              </a:rPr>
              <a:t> to 14</a:t>
            </a:r>
            <a:r>
              <a:rPr lang="en-GB" sz="6000" baseline="30000" dirty="0">
                <a:solidFill>
                  <a:srgbClr val="FF0000"/>
                </a:solidFill>
              </a:rPr>
              <a:t>th</a:t>
            </a:r>
            <a:r>
              <a:rPr lang="en-GB" sz="6000" dirty="0">
                <a:solidFill>
                  <a:srgbClr val="FF0000"/>
                </a:solidFill>
              </a:rPr>
              <a:t> August 2026</a:t>
            </a:r>
            <a:br>
              <a:rPr lang="en-GB" sz="6000" dirty="0">
                <a:solidFill>
                  <a:srgbClr val="FF0000"/>
                </a:solidFill>
              </a:rPr>
            </a:br>
            <a:r>
              <a:rPr lang="en-GB" sz="6000" dirty="0">
                <a:solidFill>
                  <a:srgbClr val="FF0000"/>
                </a:solidFill>
              </a:rPr>
              <a:t>12 weeks away </a:t>
            </a:r>
            <a:br>
              <a:rPr lang="en-GB" dirty="0"/>
            </a:br>
            <a:endParaRPr lang="en-GB" dirty="0"/>
          </a:p>
        </p:txBody>
      </p:sp>
    </p:spTree>
    <p:extLst>
      <p:ext uri="{BB962C8B-B14F-4D97-AF65-F5344CB8AC3E}">
        <p14:creationId xmlns:p14="http://schemas.microsoft.com/office/powerpoint/2010/main" val="41974479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9CC0A34-F6A7-5469-1EC7-A50DAFB6DCD2}"/>
              </a:ext>
            </a:extLst>
          </p:cNvPr>
          <p:cNvSpPr txBox="1">
            <a:spLocks/>
          </p:cNvSpPr>
          <p:nvPr/>
        </p:nvSpPr>
        <p:spPr>
          <a:xfrm>
            <a:off x="0" y="116632"/>
            <a:ext cx="9144000" cy="6741368"/>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dirty="0">
                <a:solidFill>
                  <a:srgbClr val="FF0000"/>
                </a:solidFill>
              </a:rPr>
              <a:t>Bar Tomas</a:t>
            </a:r>
          </a:p>
          <a:p>
            <a:pPr algn="l"/>
            <a:r>
              <a:rPr lang="en-GB" sz="2400" dirty="0">
                <a:solidFill>
                  <a:srgbClr val="FF0000"/>
                </a:solidFill>
              </a:rPr>
              <a:t>Food:</a:t>
            </a:r>
          </a:p>
          <a:p>
            <a:pPr algn="l"/>
            <a:r>
              <a:rPr lang="en-GB" sz="2400" dirty="0"/>
              <a:t>All allergies are catered for as food will be a buffet of hot and cold food. Dinner will be </a:t>
            </a:r>
            <a:r>
              <a:rPr lang="en-GB" sz="2400"/>
              <a:t>at 19.00H </a:t>
            </a:r>
            <a:r>
              <a:rPr lang="en-GB" sz="2400" dirty="0"/>
              <a:t>each night. Any problems please see me!</a:t>
            </a:r>
          </a:p>
          <a:p>
            <a:pPr algn="l"/>
            <a:endParaRPr lang="en-GB" sz="2400" dirty="0"/>
          </a:p>
          <a:p>
            <a:pPr algn="l"/>
            <a:r>
              <a:rPr lang="en-GB" sz="2400" dirty="0"/>
              <a:t>If you are still underground, we can arrange a takeaway!</a:t>
            </a:r>
          </a:p>
          <a:p>
            <a:pPr algn="l"/>
            <a:endParaRPr lang="en-GB" sz="2400" dirty="0"/>
          </a:p>
          <a:p>
            <a:pPr algn="l"/>
            <a:r>
              <a:rPr lang="en-GB" sz="2400" dirty="0">
                <a:solidFill>
                  <a:srgbClr val="FF0000"/>
                </a:solidFill>
              </a:rPr>
              <a:t>Bar:</a:t>
            </a:r>
          </a:p>
          <a:p>
            <a:pPr algn="l"/>
            <a:r>
              <a:rPr lang="en-GB" sz="2400" dirty="0"/>
              <a:t>Each person will have a tag, show the tag when you order at the bar. You will pay your bill when you leave!</a:t>
            </a:r>
          </a:p>
          <a:p>
            <a:pPr algn="l"/>
            <a:r>
              <a:rPr lang="en-GB" sz="2400" dirty="0">
                <a:solidFill>
                  <a:srgbClr val="FF0000"/>
                </a:solidFill>
              </a:rPr>
              <a:t>Please only consume bought drinks at the Bar/Terrace/Restaurant</a:t>
            </a:r>
          </a:p>
          <a:p>
            <a:pPr algn="l"/>
            <a:r>
              <a:rPr lang="en-GB" sz="2400" dirty="0">
                <a:solidFill>
                  <a:srgbClr val="FF0000"/>
                </a:solidFill>
              </a:rPr>
              <a:t>Drinks are cheap &amp; they are doing us a huge favour!</a:t>
            </a:r>
          </a:p>
          <a:p>
            <a:pPr algn="l"/>
            <a:endParaRPr lang="en-GB" sz="2400" b="1" dirty="0">
              <a:solidFill>
                <a:srgbClr val="FF0000"/>
              </a:solidFill>
            </a:endParaRPr>
          </a:p>
          <a:p>
            <a:pPr algn="l"/>
            <a:r>
              <a:rPr lang="en-GB" sz="2400" dirty="0">
                <a:solidFill>
                  <a:srgbClr val="FF0000"/>
                </a:solidFill>
              </a:rPr>
              <a:t>Garage:</a:t>
            </a:r>
          </a:p>
          <a:p>
            <a:pPr algn="l"/>
            <a:r>
              <a:rPr lang="en-GB" sz="2400" dirty="0"/>
              <a:t>Garage space for caving kit and equipment. Also, a drying line and washdown area.</a:t>
            </a:r>
          </a:p>
          <a:p>
            <a:pPr algn="l"/>
            <a:endParaRPr lang="en-GB" sz="2400" dirty="0"/>
          </a:p>
          <a:p>
            <a:pPr algn="l"/>
            <a:r>
              <a:rPr lang="en-GB" sz="2400" dirty="0">
                <a:solidFill>
                  <a:srgbClr val="FF0000"/>
                </a:solidFill>
              </a:rPr>
              <a:t>Tip:</a:t>
            </a:r>
          </a:p>
          <a:p>
            <a:pPr algn="l"/>
            <a:r>
              <a:rPr lang="en-GB" sz="2400" dirty="0"/>
              <a:t>We will gather a tip for Bar Tomas at the end 20/30 euros each?</a:t>
            </a:r>
          </a:p>
          <a:p>
            <a:pPr algn="l"/>
            <a:endParaRPr lang="en-GB" sz="2400" dirty="0"/>
          </a:p>
          <a:p>
            <a:pPr algn="l"/>
            <a:endParaRPr lang="en-GB" sz="2400" dirty="0"/>
          </a:p>
        </p:txBody>
      </p:sp>
    </p:spTree>
    <p:extLst>
      <p:ext uri="{BB962C8B-B14F-4D97-AF65-F5344CB8AC3E}">
        <p14:creationId xmlns:p14="http://schemas.microsoft.com/office/powerpoint/2010/main" val="23492831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F9C415F-A813-6D57-2232-0A228C867040}"/>
              </a:ext>
            </a:extLst>
          </p:cNvPr>
          <p:cNvSpPr txBox="1">
            <a:spLocks/>
          </p:cNvSpPr>
          <p:nvPr/>
        </p:nvSpPr>
        <p:spPr>
          <a:xfrm>
            <a:off x="611560" y="116632"/>
            <a:ext cx="8229600" cy="6741368"/>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a:solidFill>
                  <a:srgbClr val="FF0000"/>
                </a:solidFill>
              </a:rPr>
              <a:t>Caving</a:t>
            </a:r>
            <a:br>
              <a:rPr lang="en-GB" sz="2000" dirty="0"/>
            </a:br>
            <a:r>
              <a:rPr lang="en-GB" sz="2300" dirty="0"/>
              <a:t>Lots of caves to suit all abilities (SRT would be an advantage).</a:t>
            </a:r>
          </a:p>
          <a:p>
            <a:pPr algn="l"/>
            <a:r>
              <a:rPr lang="en-GB" sz="1200" b="1" dirty="0"/>
              <a:t>Through trips:</a:t>
            </a:r>
          </a:p>
          <a:p>
            <a:pPr algn="l"/>
            <a:r>
              <a:rPr lang="en-GB" sz="1200" dirty="0">
                <a:solidFill>
                  <a:srgbClr val="FF0000"/>
                </a:solidFill>
              </a:rPr>
              <a:t>Cueto – Coventosa </a:t>
            </a:r>
            <a:r>
              <a:rPr lang="en-GB" sz="1200" dirty="0"/>
              <a:t>(First 300m will be hard rigged)</a:t>
            </a:r>
          </a:p>
          <a:p>
            <a:pPr algn="l"/>
            <a:r>
              <a:rPr lang="en-GB" sz="1200" dirty="0">
                <a:solidFill>
                  <a:srgbClr val="FF0000"/>
                </a:solidFill>
              </a:rPr>
              <a:t>Tibia – Fresca</a:t>
            </a:r>
          </a:p>
          <a:p>
            <a:pPr algn="l"/>
            <a:r>
              <a:rPr lang="en-GB" sz="1200" dirty="0">
                <a:solidFill>
                  <a:srgbClr val="FFC000"/>
                </a:solidFill>
              </a:rPr>
              <a:t>Los </a:t>
            </a:r>
            <a:r>
              <a:rPr lang="en-GB" sz="1200" dirty="0" err="1">
                <a:solidFill>
                  <a:srgbClr val="FFC000"/>
                </a:solidFill>
              </a:rPr>
              <a:t>Humos</a:t>
            </a:r>
            <a:r>
              <a:rPr lang="en-GB" sz="1200" dirty="0">
                <a:solidFill>
                  <a:srgbClr val="FFC000"/>
                </a:solidFill>
              </a:rPr>
              <a:t> – </a:t>
            </a:r>
            <a:r>
              <a:rPr lang="en-GB" sz="1200" dirty="0" err="1">
                <a:solidFill>
                  <a:srgbClr val="FFC000"/>
                </a:solidFill>
              </a:rPr>
              <a:t>Canuela</a:t>
            </a:r>
            <a:endParaRPr lang="en-GB" sz="1200" dirty="0">
              <a:solidFill>
                <a:srgbClr val="FFC000"/>
              </a:solidFill>
            </a:endParaRPr>
          </a:p>
          <a:p>
            <a:pPr algn="l"/>
            <a:r>
              <a:rPr lang="en-GB" sz="1200" dirty="0">
                <a:solidFill>
                  <a:srgbClr val="FFC000"/>
                </a:solidFill>
              </a:rPr>
              <a:t>Tonio – </a:t>
            </a:r>
            <a:r>
              <a:rPr lang="en-GB" sz="1200" dirty="0" err="1">
                <a:solidFill>
                  <a:srgbClr val="FFC000"/>
                </a:solidFill>
              </a:rPr>
              <a:t>Canuela</a:t>
            </a:r>
            <a:r>
              <a:rPr lang="en-GB" sz="1200" dirty="0">
                <a:solidFill>
                  <a:srgbClr val="FFC000"/>
                </a:solidFill>
              </a:rPr>
              <a:t> (Most visited cave in Spain)</a:t>
            </a:r>
          </a:p>
          <a:p>
            <a:pPr algn="l"/>
            <a:r>
              <a:rPr lang="en-GB" sz="1200" dirty="0">
                <a:solidFill>
                  <a:srgbClr val="FFC000"/>
                </a:solidFill>
              </a:rPr>
              <a:t>Red del Silencio</a:t>
            </a:r>
          </a:p>
          <a:p>
            <a:pPr algn="l"/>
            <a:r>
              <a:rPr lang="en-GB" sz="1200" dirty="0">
                <a:solidFill>
                  <a:srgbClr val="FFC000"/>
                </a:solidFill>
              </a:rPr>
              <a:t>Sistema </a:t>
            </a:r>
            <a:r>
              <a:rPr lang="en-GB" sz="1200" dirty="0" err="1">
                <a:solidFill>
                  <a:srgbClr val="FFC000"/>
                </a:solidFill>
              </a:rPr>
              <a:t>rio</a:t>
            </a:r>
            <a:r>
              <a:rPr lang="en-GB" sz="1200" dirty="0">
                <a:solidFill>
                  <a:srgbClr val="FFC000"/>
                </a:solidFill>
              </a:rPr>
              <a:t> Munio</a:t>
            </a:r>
          </a:p>
          <a:p>
            <a:pPr algn="l"/>
            <a:r>
              <a:rPr lang="en-GB" sz="1200" dirty="0">
                <a:solidFill>
                  <a:srgbClr val="FFC000"/>
                </a:solidFill>
              </a:rPr>
              <a:t>Sistema Cueva del Lobo</a:t>
            </a:r>
          </a:p>
          <a:p>
            <a:pPr algn="l"/>
            <a:r>
              <a:rPr lang="en-GB" sz="1200" dirty="0" err="1">
                <a:solidFill>
                  <a:srgbClr val="FFC000"/>
                </a:solidFill>
              </a:rPr>
              <a:t>Solviejo</a:t>
            </a:r>
            <a:r>
              <a:rPr lang="en-GB" sz="1200" dirty="0">
                <a:solidFill>
                  <a:srgbClr val="FFC000"/>
                </a:solidFill>
              </a:rPr>
              <a:t> – </a:t>
            </a:r>
            <a:r>
              <a:rPr lang="en-GB" sz="1200" dirty="0" err="1">
                <a:solidFill>
                  <a:srgbClr val="FFC000"/>
                </a:solidFill>
              </a:rPr>
              <a:t>Torca</a:t>
            </a:r>
            <a:r>
              <a:rPr lang="en-GB" sz="1200" dirty="0">
                <a:solidFill>
                  <a:srgbClr val="FFC000"/>
                </a:solidFill>
              </a:rPr>
              <a:t> del Rayo de Sol</a:t>
            </a:r>
          </a:p>
          <a:p>
            <a:pPr algn="l"/>
            <a:r>
              <a:rPr lang="en-GB" sz="1200" dirty="0">
                <a:solidFill>
                  <a:srgbClr val="92D050"/>
                </a:solidFill>
              </a:rPr>
              <a:t>Narizon – Palomas</a:t>
            </a:r>
          </a:p>
          <a:p>
            <a:pPr algn="l"/>
            <a:r>
              <a:rPr lang="en-GB" sz="1200" dirty="0" err="1">
                <a:solidFill>
                  <a:srgbClr val="92D050"/>
                </a:solidFill>
              </a:rPr>
              <a:t>Ojancano</a:t>
            </a:r>
            <a:r>
              <a:rPr lang="en-GB" sz="1200" dirty="0">
                <a:solidFill>
                  <a:srgbClr val="92D050"/>
                </a:solidFill>
              </a:rPr>
              <a:t> – Anjana (Bus stop cave)</a:t>
            </a:r>
          </a:p>
          <a:p>
            <a:pPr algn="l"/>
            <a:r>
              <a:rPr lang="en-GB" sz="1200" dirty="0">
                <a:solidFill>
                  <a:srgbClr val="FFC000"/>
                </a:solidFill>
              </a:rPr>
              <a:t>Sel de Haya – </a:t>
            </a:r>
            <a:r>
              <a:rPr lang="en-GB" sz="1200" dirty="0" err="1">
                <a:solidFill>
                  <a:srgbClr val="FFC000"/>
                </a:solidFill>
              </a:rPr>
              <a:t>Cobijon</a:t>
            </a:r>
            <a:r>
              <a:rPr lang="en-GB" sz="1200" dirty="0">
                <a:solidFill>
                  <a:srgbClr val="FFC000"/>
                </a:solidFill>
              </a:rPr>
              <a:t> (A few hours away)</a:t>
            </a:r>
          </a:p>
          <a:p>
            <a:pPr algn="l"/>
            <a:r>
              <a:rPr lang="en-GB" sz="1200" dirty="0">
                <a:solidFill>
                  <a:srgbClr val="FFC000"/>
                </a:solidFill>
              </a:rPr>
              <a:t>Torca la Sima – Gandara </a:t>
            </a:r>
            <a:r>
              <a:rPr lang="en-GB" sz="1200" dirty="0"/>
              <a:t>(Will be hard rigged during our stay)</a:t>
            </a:r>
          </a:p>
          <a:p>
            <a:pPr algn="l"/>
            <a:r>
              <a:rPr lang="en-GB" sz="1200" dirty="0">
                <a:solidFill>
                  <a:srgbClr val="FF0000"/>
                </a:solidFill>
              </a:rPr>
              <a:t>Caligafos – Gandara (Big through trip)</a:t>
            </a:r>
            <a:r>
              <a:rPr lang="en-GB" sz="1200" dirty="0">
                <a:solidFill>
                  <a:srgbClr val="FFC000"/>
                </a:solidFill>
              </a:rPr>
              <a:t> </a:t>
            </a:r>
            <a:r>
              <a:rPr lang="en-GB" sz="1200" dirty="0"/>
              <a:t>(Angel pitch will be rigged allowing trips into Gandara)</a:t>
            </a:r>
          </a:p>
          <a:p>
            <a:pPr algn="l"/>
            <a:r>
              <a:rPr lang="en-GB" sz="1200" dirty="0">
                <a:solidFill>
                  <a:srgbClr val="FF0000"/>
                </a:solidFill>
              </a:rPr>
              <a:t>Acebo – Mortero</a:t>
            </a:r>
          </a:p>
          <a:p>
            <a:pPr algn="l"/>
            <a:r>
              <a:rPr lang="en-GB" sz="1200" dirty="0" err="1">
                <a:solidFill>
                  <a:srgbClr val="92D050"/>
                </a:solidFill>
              </a:rPr>
              <a:t>Cuivo</a:t>
            </a:r>
            <a:r>
              <a:rPr lang="en-GB" sz="1200" dirty="0">
                <a:solidFill>
                  <a:srgbClr val="92D050"/>
                </a:solidFill>
              </a:rPr>
              <a:t> – Mortero</a:t>
            </a:r>
          </a:p>
          <a:p>
            <a:pPr algn="l"/>
            <a:r>
              <a:rPr lang="en-GB" sz="1200" dirty="0" err="1">
                <a:solidFill>
                  <a:srgbClr val="FFC000"/>
                </a:solidFill>
              </a:rPr>
              <a:t>Rubicera</a:t>
            </a:r>
            <a:r>
              <a:rPr lang="en-GB" sz="1200" dirty="0">
                <a:solidFill>
                  <a:srgbClr val="FFC000"/>
                </a:solidFill>
              </a:rPr>
              <a:t> – Mortero</a:t>
            </a:r>
          </a:p>
          <a:p>
            <a:pPr algn="l"/>
            <a:r>
              <a:rPr lang="en-GB" sz="1200" dirty="0" err="1">
                <a:solidFill>
                  <a:srgbClr val="FFC000"/>
                </a:solidFill>
              </a:rPr>
              <a:t>Moertero</a:t>
            </a:r>
            <a:r>
              <a:rPr lang="en-GB" sz="1200" dirty="0">
                <a:solidFill>
                  <a:srgbClr val="FFC000"/>
                </a:solidFill>
              </a:rPr>
              <a:t> del Crucero – La Calaca – Mazo Chico</a:t>
            </a:r>
          </a:p>
          <a:p>
            <a:pPr algn="l"/>
            <a:r>
              <a:rPr lang="en-GB" sz="1200" dirty="0">
                <a:solidFill>
                  <a:srgbClr val="FFC000"/>
                </a:solidFill>
              </a:rPr>
              <a:t>Garma Ciego to </a:t>
            </a:r>
            <a:r>
              <a:rPr lang="en-GB" sz="1200" dirty="0" err="1">
                <a:solidFill>
                  <a:srgbClr val="FFC000"/>
                </a:solidFill>
              </a:rPr>
              <a:t>Sumidero</a:t>
            </a:r>
            <a:r>
              <a:rPr lang="en-GB" sz="1200" dirty="0">
                <a:solidFill>
                  <a:srgbClr val="FFC000"/>
                </a:solidFill>
              </a:rPr>
              <a:t> de </a:t>
            </a:r>
            <a:r>
              <a:rPr lang="en-GB" sz="1200" dirty="0" err="1">
                <a:solidFill>
                  <a:srgbClr val="FFC000"/>
                </a:solidFill>
              </a:rPr>
              <a:t>Cellagua</a:t>
            </a:r>
            <a:r>
              <a:rPr lang="en-GB" sz="1200" dirty="0">
                <a:solidFill>
                  <a:srgbClr val="FFC000"/>
                </a:solidFill>
              </a:rPr>
              <a:t> </a:t>
            </a:r>
            <a:r>
              <a:rPr lang="en-GB" sz="1200" dirty="0"/>
              <a:t>(Needs to be booked in advance)</a:t>
            </a:r>
          </a:p>
          <a:p>
            <a:pPr algn="l"/>
            <a:r>
              <a:rPr lang="en-GB" sz="1200" b="1" dirty="0"/>
              <a:t>Non through trips:</a:t>
            </a:r>
          </a:p>
          <a:p>
            <a:pPr algn="l"/>
            <a:r>
              <a:rPr lang="en-GB" sz="1200" dirty="0">
                <a:solidFill>
                  <a:srgbClr val="92D050"/>
                </a:solidFill>
              </a:rPr>
              <a:t>Coventosa</a:t>
            </a:r>
          </a:p>
          <a:p>
            <a:pPr algn="l"/>
            <a:r>
              <a:rPr lang="en-GB" sz="1200" dirty="0">
                <a:solidFill>
                  <a:srgbClr val="92D050"/>
                </a:solidFill>
              </a:rPr>
              <a:t>Gandara</a:t>
            </a:r>
          </a:p>
          <a:p>
            <a:pPr algn="l"/>
            <a:r>
              <a:rPr lang="en-GB" sz="1200" dirty="0" err="1">
                <a:solidFill>
                  <a:srgbClr val="92D050"/>
                </a:solidFill>
              </a:rPr>
              <a:t>Canuela</a:t>
            </a:r>
            <a:endParaRPr lang="en-GB" sz="1200" dirty="0">
              <a:solidFill>
                <a:srgbClr val="92D050"/>
              </a:solidFill>
            </a:endParaRPr>
          </a:p>
          <a:p>
            <a:pPr algn="l"/>
            <a:r>
              <a:rPr lang="en-GB" sz="1200" dirty="0" err="1">
                <a:solidFill>
                  <a:srgbClr val="92D050"/>
                </a:solidFill>
              </a:rPr>
              <a:t>Cuevamur</a:t>
            </a:r>
            <a:endParaRPr lang="en-GB" sz="1200" dirty="0">
              <a:solidFill>
                <a:srgbClr val="92D050"/>
              </a:solidFill>
            </a:endParaRPr>
          </a:p>
          <a:p>
            <a:pPr algn="l"/>
            <a:r>
              <a:rPr lang="en-GB" sz="1200" dirty="0">
                <a:solidFill>
                  <a:srgbClr val="92D050"/>
                </a:solidFill>
              </a:rPr>
              <a:t>Gandara </a:t>
            </a:r>
            <a:r>
              <a:rPr lang="en-GB" sz="1200" dirty="0"/>
              <a:t>(Angel pitch will be rigged allowing trips into Gandara) </a:t>
            </a:r>
          </a:p>
          <a:p>
            <a:pPr algn="l"/>
            <a:r>
              <a:rPr lang="en-GB" sz="1200" dirty="0" err="1">
                <a:solidFill>
                  <a:srgbClr val="92D050"/>
                </a:solidFill>
              </a:rPr>
              <a:t>Cueve</a:t>
            </a:r>
            <a:r>
              <a:rPr lang="en-GB" sz="1200" dirty="0">
                <a:solidFill>
                  <a:srgbClr val="92D050"/>
                </a:solidFill>
              </a:rPr>
              <a:t> de la </a:t>
            </a:r>
            <a:r>
              <a:rPr lang="en-GB" sz="1200" dirty="0" err="1">
                <a:solidFill>
                  <a:srgbClr val="92D050"/>
                </a:solidFill>
              </a:rPr>
              <a:t>carrera</a:t>
            </a:r>
            <a:endParaRPr lang="en-GB" sz="1200" dirty="0">
              <a:solidFill>
                <a:srgbClr val="92D050"/>
              </a:solidFill>
            </a:endParaRPr>
          </a:p>
          <a:p>
            <a:pPr algn="l"/>
            <a:endParaRPr lang="en-GB" sz="2300" dirty="0"/>
          </a:p>
          <a:p>
            <a:pPr algn="l"/>
            <a:r>
              <a:rPr lang="en-GB" sz="1200" dirty="0"/>
              <a:t>Lots of caves also in Matienzo but who wants to go there?</a:t>
            </a:r>
          </a:p>
          <a:p>
            <a:pPr algn="l"/>
            <a:r>
              <a:rPr lang="en-GB" sz="2300" dirty="0">
                <a:solidFill>
                  <a:srgbClr val="FF0000"/>
                </a:solidFill>
              </a:rPr>
              <a:t>Cantabria cave link below!</a:t>
            </a:r>
          </a:p>
          <a:p>
            <a:pPr algn="l"/>
            <a:r>
              <a:rPr lang="en-GB" sz="2300" dirty="0">
                <a:hlinkClick r:id="rId2"/>
              </a:rPr>
              <a:t>https://docs.google.com/spreadsheets/d/1l5eDtJOJJbt7h9zbmtKBLyv0wUcQ2IbqWt_j26ZYlXE/edit?usp=sharing</a:t>
            </a:r>
            <a:endParaRPr lang="en-GB" sz="2300" dirty="0"/>
          </a:p>
          <a:p>
            <a:pPr algn="l"/>
            <a:endParaRPr lang="en-GB" sz="2300" dirty="0"/>
          </a:p>
          <a:p>
            <a:pPr algn="l"/>
            <a:endParaRPr lang="en-GB" sz="2000" dirty="0"/>
          </a:p>
          <a:p>
            <a:pPr algn="l"/>
            <a:endParaRPr lang="en-GB" sz="2000" dirty="0"/>
          </a:p>
        </p:txBody>
      </p:sp>
    </p:spTree>
    <p:extLst>
      <p:ext uri="{BB962C8B-B14F-4D97-AF65-F5344CB8AC3E}">
        <p14:creationId xmlns:p14="http://schemas.microsoft.com/office/powerpoint/2010/main" val="18360685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4000" dirty="0"/>
              <a:t>Caving</a:t>
            </a:r>
            <a:br>
              <a:rPr lang="en-GB" sz="2800" dirty="0"/>
            </a:br>
            <a:r>
              <a:rPr lang="en-GB" sz="2800" dirty="0"/>
              <a:t>Lots of caves to suit all abilities (SRT would be an advantage)</a:t>
            </a:r>
          </a:p>
        </p:txBody>
      </p:sp>
      <p:pic>
        <p:nvPicPr>
          <p:cNvPr id="3074" name="Picture 2" descr="C:\Users\mark easterling\Pictures\Spain Canabria Spain Cantabria 2018\20170420_11345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726400" y="-10801350"/>
            <a:ext cx="6400000" cy="3600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mark easterling\Pictures\Spain Canabria Spain Cantabria 2018\20170420_11345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79272" y="-5860032"/>
            <a:ext cx="12800000" cy="7200000"/>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10" descr="https://www.casatomasogarrio.es/wp-content/uploads/2012/04/Comedor_15001-565x203.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1300" t="11527" r="14790" b="14600"/>
          <a:stretch/>
        </p:blipFill>
        <p:spPr bwMode="auto">
          <a:xfrm>
            <a:off x="414240" y="1412832"/>
            <a:ext cx="8315520" cy="5409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331640" y="3140968"/>
            <a:ext cx="3180230" cy="584775"/>
          </a:xfrm>
          <a:prstGeom prst="rect">
            <a:avLst/>
          </a:prstGeom>
          <a:noFill/>
        </p:spPr>
        <p:txBody>
          <a:bodyPr wrap="none" rtlCol="0">
            <a:spAutoFit/>
          </a:bodyPr>
          <a:lstStyle/>
          <a:p>
            <a:r>
              <a:rPr lang="en-GB" sz="3200" b="1" dirty="0">
                <a:solidFill>
                  <a:srgbClr val="FF0000"/>
                </a:solidFill>
                <a:latin typeface="+mj-lt"/>
              </a:rPr>
              <a:t>Cueto -Coventosa</a:t>
            </a:r>
          </a:p>
        </p:txBody>
      </p:sp>
      <p:sp>
        <p:nvSpPr>
          <p:cNvPr id="4" name="TextBox 3"/>
          <p:cNvSpPr txBox="1"/>
          <p:nvPr/>
        </p:nvSpPr>
        <p:spPr>
          <a:xfrm>
            <a:off x="5724128" y="3471466"/>
            <a:ext cx="2132956" cy="646331"/>
          </a:xfrm>
          <a:prstGeom prst="rect">
            <a:avLst/>
          </a:prstGeom>
          <a:noFill/>
        </p:spPr>
        <p:txBody>
          <a:bodyPr wrap="none" rtlCol="0">
            <a:spAutoFit/>
          </a:bodyPr>
          <a:lstStyle/>
          <a:p>
            <a:r>
              <a:rPr lang="en-GB" sz="3600" b="1" dirty="0">
                <a:solidFill>
                  <a:srgbClr val="FF0000"/>
                </a:solidFill>
                <a:latin typeface="+mj-lt"/>
              </a:rPr>
              <a:t>Cuevamur</a:t>
            </a:r>
          </a:p>
        </p:txBody>
      </p:sp>
      <p:sp>
        <p:nvSpPr>
          <p:cNvPr id="16" name="TextBox 15"/>
          <p:cNvSpPr txBox="1"/>
          <p:nvPr/>
        </p:nvSpPr>
        <p:spPr>
          <a:xfrm>
            <a:off x="1557045" y="5733256"/>
            <a:ext cx="1627946" cy="584775"/>
          </a:xfrm>
          <a:prstGeom prst="rect">
            <a:avLst/>
          </a:prstGeom>
          <a:noFill/>
        </p:spPr>
        <p:txBody>
          <a:bodyPr wrap="none" rtlCol="0">
            <a:spAutoFit/>
          </a:bodyPr>
          <a:lstStyle/>
          <a:p>
            <a:r>
              <a:rPr lang="en-GB" sz="3200" b="1" dirty="0">
                <a:solidFill>
                  <a:srgbClr val="FF0000"/>
                </a:solidFill>
                <a:latin typeface="+mj-lt"/>
              </a:rPr>
              <a:t>Gandara</a:t>
            </a:r>
          </a:p>
        </p:txBody>
      </p:sp>
      <p:sp>
        <p:nvSpPr>
          <p:cNvPr id="6" name="TextBox 5"/>
          <p:cNvSpPr txBox="1"/>
          <p:nvPr/>
        </p:nvSpPr>
        <p:spPr>
          <a:xfrm>
            <a:off x="5731206" y="2217638"/>
            <a:ext cx="3412794" cy="923330"/>
          </a:xfrm>
          <a:prstGeom prst="rect">
            <a:avLst/>
          </a:prstGeom>
          <a:noFill/>
        </p:spPr>
        <p:txBody>
          <a:bodyPr wrap="none" rtlCol="0">
            <a:spAutoFit/>
          </a:bodyPr>
          <a:lstStyle/>
          <a:p>
            <a:r>
              <a:rPr lang="es-ES" sz="3600" b="1" dirty="0">
                <a:solidFill>
                  <a:srgbClr val="FF0000"/>
                </a:solidFill>
                <a:latin typeface="+mj-lt"/>
              </a:rPr>
              <a:t>Red del Silencio  </a:t>
            </a:r>
            <a:endParaRPr lang="en-GB" sz="3600" dirty="0">
              <a:solidFill>
                <a:srgbClr val="FF0000"/>
              </a:solidFill>
              <a:latin typeface="+mj-lt"/>
            </a:endParaRPr>
          </a:p>
          <a:p>
            <a:endParaRPr lang="en-GB" dirty="0"/>
          </a:p>
        </p:txBody>
      </p:sp>
      <p:sp>
        <p:nvSpPr>
          <p:cNvPr id="18" name="TextBox 17"/>
          <p:cNvSpPr txBox="1"/>
          <p:nvPr/>
        </p:nvSpPr>
        <p:spPr>
          <a:xfrm>
            <a:off x="1581091" y="3947031"/>
            <a:ext cx="2427396" cy="646331"/>
          </a:xfrm>
          <a:prstGeom prst="rect">
            <a:avLst/>
          </a:prstGeom>
          <a:noFill/>
        </p:spPr>
        <p:txBody>
          <a:bodyPr wrap="none" rtlCol="0">
            <a:spAutoFit/>
          </a:bodyPr>
          <a:lstStyle/>
          <a:p>
            <a:r>
              <a:rPr lang="en-GB" sz="3600" b="1" dirty="0">
                <a:solidFill>
                  <a:srgbClr val="FF0000"/>
                </a:solidFill>
                <a:latin typeface="+mj-lt"/>
              </a:rPr>
              <a:t>Tibia Fresca</a:t>
            </a:r>
          </a:p>
        </p:txBody>
      </p:sp>
      <p:cxnSp>
        <p:nvCxnSpPr>
          <p:cNvPr id="11" name="Straight Arrow Connector 10"/>
          <p:cNvCxnSpPr>
            <a:stCxn id="4" idx="1"/>
          </p:cNvCxnSpPr>
          <p:nvPr/>
        </p:nvCxnSpPr>
        <p:spPr>
          <a:xfrm flipH="1">
            <a:off x="5148064" y="3794632"/>
            <a:ext cx="576064" cy="14252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980981" y="4270196"/>
            <a:ext cx="710699" cy="180637"/>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flipV="1">
            <a:off x="1048298" y="5877272"/>
            <a:ext cx="576064" cy="260121"/>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907976" y="3585756"/>
            <a:ext cx="576064" cy="361275"/>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flipV="1">
            <a:off x="7149571" y="1988840"/>
            <a:ext cx="288032" cy="32918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36B8396-D17F-F004-0991-7FA21DA21A24}"/>
              </a:ext>
            </a:extLst>
          </p:cNvPr>
          <p:cNvSpPr txBox="1"/>
          <p:nvPr/>
        </p:nvSpPr>
        <p:spPr>
          <a:xfrm>
            <a:off x="2688140" y="4603556"/>
            <a:ext cx="1898212" cy="646331"/>
          </a:xfrm>
          <a:prstGeom prst="rect">
            <a:avLst/>
          </a:prstGeom>
          <a:noFill/>
        </p:spPr>
        <p:txBody>
          <a:bodyPr wrap="none" rtlCol="0">
            <a:spAutoFit/>
          </a:bodyPr>
          <a:lstStyle/>
          <a:p>
            <a:r>
              <a:rPr lang="en-GB" sz="3600" b="1" dirty="0">
                <a:solidFill>
                  <a:srgbClr val="FF0000"/>
                </a:solidFill>
                <a:latin typeface="+mj-lt"/>
              </a:rPr>
              <a:t>Mortero </a:t>
            </a:r>
          </a:p>
        </p:txBody>
      </p:sp>
      <p:cxnSp>
        <p:nvCxnSpPr>
          <p:cNvPr id="13" name="Straight Arrow Connector 12">
            <a:extLst>
              <a:ext uri="{FF2B5EF4-FFF2-40B4-BE49-F238E27FC236}">
                <a16:creationId xmlns:a16="http://schemas.microsoft.com/office/drawing/2014/main" id="{93D4774C-1CA1-684E-35AF-E09506E61951}"/>
              </a:ext>
            </a:extLst>
          </p:cNvPr>
          <p:cNvCxnSpPr>
            <a:cxnSpLocks/>
          </p:cNvCxnSpPr>
          <p:nvPr/>
        </p:nvCxnSpPr>
        <p:spPr>
          <a:xfrm flipH="1" flipV="1">
            <a:off x="2018657" y="4711873"/>
            <a:ext cx="704721" cy="153957"/>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25631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7915" y="0"/>
            <a:ext cx="635543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a:t>Cueto - Coventosa</a:t>
            </a:r>
          </a:p>
        </p:txBody>
      </p:sp>
      <p:sp>
        <p:nvSpPr>
          <p:cNvPr id="5" name="Rectangle 4"/>
          <p:cNvSpPr/>
          <p:nvPr/>
        </p:nvSpPr>
        <p:spPr>
          <a:xfrm>
            <a:off x="323528" y="1582341"/>
            <a:ext cx="5053366" cy="3970318"/>
          </a:xfrm>
          <a:prstGeom prst="rect">
            <a:avLst/>
          </a:prstGeom>
        </p:spPr>
        <p:txBody>
          <a:bodyPr wrap="square">
            <a:spAutoFit/>
          </a:bodyPr>
          <a:lstStyle/>
          <a:p>
            <a:r>
              <a:rPr lang="en-GB" dirty="0">
                <a:latin typeface="+mj-lt"/>
              </a:rPr>
              <a:t>It’s the most classic of all the through trips located in </a:t>
            </a:r>
            <a:r>
              <a:rPr lang="en-GB" dirty="0" err="1">
                <a:latin typeface="+mj-lt"/>
              </a:rPr>
              <a:t>Asón</a:t>
            </a:r>
            <a:r>
              <a:rPr lang="en-GB" dirty="0">
                <a:latin typeface="+mj-lt"/>
              </a:rPr>
              <a:t> valley. It’s really interesting not only for the altitude difference between the entrances (695m) and it’s long distance (more than 6km) but also for the variety of the technical difficulties that it involves, as the huge 300m entrance pitch rigged for pull through technique, the long series of pitches that sometimes involve pendulums and that reach a depth of -581m and the squeezes in the intermediate net of passages. All this unite with the big attractive galleries and lakes makes Cueto Coventosa a great trip.</a:t>
            </a:r>
          </a:p>
          <a:p>
            <a:r>
              <a:rPr lang="en-GB" b="1" dirty="0">
                <a:latin typeface="+mj-lt"/>
              </a:rPr>
              <a:t>9 to 16 hour through trip if entrance is pre-rigged</a:t>
            </a:r>
          </a:p>
          <a:p>
            <a:r>
              <a:rPr lang="en-GB" b="1" dirty="0">
                <a:latin typeface="+mj-lt"/>
              </a:rPr>
              <a:t>If doing a pull-through 18 hours +</a:t>
            </a:r>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5579146" y="10432"/>
            <a:ext cx="3587594" cy="6847568"/>
          </a:xfrm>
          <a:prstGeom prst="rect">
            <a:avLst/>
          </a:prstGeom>
          <a:noFill/>
          <a:ln>
            <a:noFill/>
          </a:ln>
        </p:spPr>
      </p:pic>
    </p:spTree>
    <p:extLst>
      <p:ext uri="{BB962C8B-B14F-4D97-AF65-F5344CB8AC3E}">
        <p14:creationId xmlns:p14="http://schemas.microsoft.com/office/powerpoint/2010/main" val="41858764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8430" y="0"/>
            <a:ext cx="635543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a:t>Cueto - Coventosa</a:t>
            </a:r>
          </a:p>
        </p:txBody>
      </p:sp>
      <p:pic>
        <p:nvPicPr>
          <p:cNvPr id="5" name="Picture 4"/>
          <p:cNvPicPr/>
          <p:nvPr/>
        </p:nvPicPr>
        <p:blipFill rotWithShape="1">
          <a:blip r:embed="rId2">
            <a:extLst>
              <a:ext uri="{28A0092B-C50C-407E-A947-70E740481C1C}">
                <a14:useLocalDpi xmlns:a14="http://schemas.microsoft.com/office/drawing/2010/main" val="0"/>
              </a:ext>
            </a:extLst>
          </a:blip>
          <a:srcRect l="-1" r="688"/>
          <a:stretch/>
        </p:blipFill>
        <p:spPr bwMode="auto">
          <a:xfrm>
            <a:off x="0" y="1143000"/>
            <a:ext cx="9143999" cy="50520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260659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8430" y="0"/>
            <a:ext cx="552168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dirty="0"/>
              <a:t>Red del Silencio </a:t>
            </a:r>
            <a:endParaRPr lang="en-GB" dirty="0"/>
          </a:p>
        </p:txBody>
      </p:sp>
      <p:sp>
        <p:nvSpPr>
          <p:cNvPr id="2" name="TextBox 1"/>
          <p:cNvSpPr txBox="1"/>
          <p:nvPr/>
        </p:nvSpPr>
        <p:spPr>
          <a:xfrm>
            <a:off x="80921" y="836712"/>
            <a:ext cx="5283167" cy="5632311"/>
          </a:xfrm>
          <a:prstGeom prst="rect">
            <a:avLst/>
          </a:prstGeom>
          <a:noFill/>
        </p:spPr>
        <p:txBody>
          <a:bodyPr wrap="square" rtlCol="0">
            <a:spAutoFit/>
          </a:bodyPr>
          <a:lstStyle/>
          <a:p>
            <a:r>
              <a:rPr lang="es-ES" dirty="0" err="1"/>
              <a:t>Actually</a:t>
            </a:r>
            <a:r>
              <a:rPr lang="es-ES" dirty="0"/>
              <a:t> </a:t>
            </a:r>
            <a:r>
              <a:rPr lang="es-ES" dirty="0" err="1"/>
              <a:t>the</a:t>
            </a:r>
            <a:r>
              <a:rPr lang="es-ES" dirty="0"/>
              <a:t> </a:t>
            </a:r>
            <a:r>
              <a:rPr lang="es-ES" dirty="0" err="1"/>
              <a:t>system</a:t>
            </a:r>
            <a:r>
              <a:rPr lang="es-ES" dirty="0"/>
              <a:t> of </a:t>
            </a:r>
            <a:r>
              <a:rPr lang="es-ES" dirty="0" err="1"/>
              <a:t>the</a:t>
            </a:r>
            <a:r>
              <a:rPr lang="es-ES" dirty="0"/>
              <a:t> Rio Silencio has </a:t>
            </a:r>
            <a:r>
              <a:rPr lang="es-ES" dirty="0" err="1"/>
              <a:t>six</a:t>
            </a:r>
            <a:r>
              <a:rPr lang="es-ES" dirty="0"/>
              <a:t> </a:t>
            </a:r>
            <a:r>
              <a:rPr lang="es-ES" dirty="0" err="1"/>
              <a:t>entrances</a:t>
            </a:r>
            <a:r>
              <a:rPr lang="es-ES" dirty="0"/>
              <a:t>, Torca de Caballos(</a:t>
            </a:r>
            <a:r>
              <a:rPr lang="es-ES" dirty="0" err="1"/>
              <a:t>Hoyon</a:t>
            </a:r>
            <a:r>
              <a:rPr lang="es-ES" dirty="0"/>
              <a:t>), Torca de </a:t>
            </a:r>
            <a:r>
              <a:rPr lang="es-ES" dirty="0" err="1"/>
              <a:t>Seguia</a:t>
            </a:r>
            <a:r>
              <a:rPr lang="es-ES" dirty="0"/>
              <a:t>, Sima-Cueva del </a:t>
            </a:r>
            <a:r>
              <a:rPr lang="es-ES" dirty="0" err="1"/>
              <a:t>Escobal</a:t>
            </a:r>
            <a:r>
              <a:rPr lang="es-ES" dirty="0"/>
              <a:t>, Torca del </a:t>
            </a:r>
            <a:r>
              <a:rPr lang="es-ES" dirty="0" err="1"/>
              <a:t>Hoyu</a:t>
            </a:r>
            <a:r>
              <a:rPr lang="es-ES" dirty="0"/>
              <a:t> Jondo, Torca de la Canal  and Cueva del Valle. </a:t>
            </a:r>
            <a:r>
              <a:rPr lang="en-GB" dirty="0"/>
              <a:t>The traverses described here consist of entering </a:t>
            </a:r>
            <a:r>
              <a:rPr lang="en-GB" dirty="0" err="1"/>
              <a:t>Caballos</a:t>
            </a:r>
            <a:r>
              <a:rPr lang="en-GB" dirty="0"/>
              <a:t> and exiting Valle or canal or entering Canal and exiting Valle.</a:t>
            </a:r>
          </a:p>
          <a:p>
            <a:r>
              <a:rPr lang="en-GB" dirty="0"/>
              <a:t>The last entrance discovered in the system is the </a:t>
            </a:r>
            <a:r>
              <a:rPr lang="en-GB" dirty="0" err="1"/>
              <a:t>Torca</a:t>
            </a:r>
            <a:r>
              <a:rPr lang="en-GB" dirty="0"/>
              <a:t> de </a:t>
            </a:r>
            <a:r>
              <a:rPr lang="en-GB" dirty="0" err="1"/>
              <a:t>Seguias</a:t>
            </a:r>
            <a:r>
              <a:rPr lang="en-GB" dirty="0"/>
              <a:t> (very close to </a:t>
            </a:r>
            <a:r>
              <a:rPr lang="en-GB" dirty="0" err="1"/>
              <a:t>Caballos</a:t>
            </a:r>
            <a:r>
              <a:rPr lang="en-GB" dirty="0"/>
              <a:t> but in the southern slope in the direction of </a:t>
            </a:r>
            <a:r>
              <a:rPr lang="en-GB" dirty="0" err="1"/>
              <a:t>Ranero</a:t>
            </a:r>
            <a:r>
              <a:rPr lang="en-GB" dirty="0"/>
              <a:t>) Taking advantage of the pronounced low water level in recent years the explorers achieved penetration after making some deconstruction towards a zone of inaccessible crawls that finally connected with the system via a network of tubes at the start of the meander of </a:t>
            </a:r>
            <a:r>
              <a:rPr lang="en-GB" dirty="0" err="1"/>
              <a:t>Caballos</a:t>
            </a:r>
            <a:r>
              <a:rPr lang="en-GB" dirty="0"/>
              <a:t>. In this form the resulting traverse continues increasing enormously the development of the system (one of the longest in the world) although the extreme toughness of the tubes linking from </a:t>
            </a:r>
            <a:r>
              <a:rPr lang="en-GB" dirty="0" err="1"/>
              <a:t>Seguia</a:t>
            </a:r>
            <a:r>
              <a:rPr lang="en-GB" dirty="0"/>
              <a:t> reduces the attraction.</a:t>
            </a:r>
          </a:p>
          <a:p>
            <a:r>
              <a:rPr lang="en-GB" b="1" dirty="0">
                <a:latin typeface="+mj-lt"/>
              </a:rPr>
              <a:t>8 to 16 hour through trip (pull through technique) </a:t>
            </a:r>
            <a:endParaRPr lang="en-GB" dirty="0"/>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5140682" y="-4643"/>
            <a:ext cx="3535774" cy="6862644"/>
          </a:xfrm>
          <a:prstGeom prst="rect">
            <a:avLst/>
          </a:prstGeom>
          <a:noFill/>
          <a:ln>
            <a:noFill/>
          </a:ln>
        </p:spPr>
      </p:pic>
    </p:spTree>
    <p:extLst>
      <p:ext uri="{BB962C8B-B14F-4D97-AF65-F5344CB8AC3E}">
        <p14:creationId xmlns:p14="http://schemas.microsoft.com/office/powerpoint/2010/main" val="29177657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58430" y="0"/>
            <a:ext cx="523365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dirty="0"/>
              <a:t>Red del Silencio </a:t>
            </a:r>
            <a:endParaRPr lang="en-GB" dirty="0"/>
          </a:p>
        </p:txBody>
      </p:sp>
      <p:pic>
        <p:nvPicPr>
          <p:cNvPr id="6" name="Picture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9776" y="1052736"/>
            <a:ext cx="8604448" cy="5040560"/>
          </a:xfrm>
          <a:prstGeom prst="rect">
            <a:avLst/>
          </a:prstGeom>
          <a:noFill/>
          <a:ln>
            <a:noFill/>
          </a:ln>
        </p:spPr>
      </p:pic>
    </p:spTree>
    <p:extLst>
      <p:ext uri="{BB962C8B-B14F-4D97-AF65-F5344CB8AC3E}">
        <p14:creationId xmlns:p14="http://schemas.microsoft.com/office/powerpoint/2010/main" val="37560905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Caving\Spain Cantabria\Tibia Fresca\Tibia-Fresca (alzado).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88640"/>
            <a:ext cx="9144000" cy="5901784"/>
          </a:xfrm>
          <a:prstGeom prst="rect">
            <a:avLst/>
          </a:prstGeom>
          <a:noFill/>
          <a:ln>
            <a:noFill/>
          </a:ln>
        </p:spPr>
      </p:pic>
      <p:sp>
        <p:nvSpPr>
          <p:cNvPr id="3" name="TextBox 2">
            <a:extLst>
              <a:ext uri="{FF2B5EF4-FFF2-40B4-BE49-F238E27FC236}">
                <a16:creationId xmlns:a16="http://schemas.microsoft.com/office/drawing/2014/main" id="{F8F24DC5-75A5-243A-5EE4-4C316F01CE95}"/>
              </a:ext>
            </a:extLst>
          </p:cNvPr>
          <p:cNvSpPr txBox="1"/>
          <p:nvPr/>
        </p:nvSpPr>
        <p:spPr>
          <a:xfrm>
            <a:off x="-3314" y="6023029"/>
            <a:ext cx="5223385" cy="369332"/>
          </a:xfrm>
          <a:prstGeom prst="rect">
            <a:avLst/>
          </a:prstGeom>
          <a:noFill/>
        </p:spPr>
        <p:txBody>
          <a:bodyPr wrap="square">
            <a:spAutoFit/>
          </a:bodyPr>
          <a:lstStyle/>
          <a:p>
            <a:r>
              <a:rPr lang="en-GB" b="1" dirty="0">
                <a:latin typeface="+mj-lt"/>
              </a:rPr>
              <a:t>8 to 16 hour through trip (pull through technique) </a:t>
            </a:r>
            <a:endParaRPr lang="en-GB" dirty="0"/>
          </a:p>
        </p:txBody>
      </p:sp>
    </p:spTree>
    <p:extLst>
      <p:ext uri="{BB962C8B-B14F-4D97-AF65-F5344CB8AC3E}">
        <p14:creationId xmlns:p14="http://schemas.microsoft.com/office/powerpoint/2010/main" val="9119720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9717" y="116632"/>
            <a:ext cx="3650163" cy="5894135"/>
          </a:xfrm>
          <a:prstGeom prst="rect">
            <a:avLst/>
          </a:prstGeom>
          <a:noFill/>
        </p:spPr>
      </p:pic>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0152" y="637551"/>
            <a:ext cx="3096344" cy="6093296"/>
          </a:xfrm>
          <a:prstGeom prst="rect">
            <a:avLst/>
          </a:prstGeom>
          <a:noFill/>
        </p:spPr>
      </p:pic>
      <p:sp>
        <p:nvSpPr>
          <p:cNvPr id="4" name="Title 1"/>
          <p:cNvSpPr>
            <a:spLocks noGrp="1"/>
          </p:cNvSpPr>
          <p:nvPr>
            <p:ph type="title"/>
          </p:nvPr>
        </p:nvSpPr>
        <p:spPr>
          <a:xfrm>
            <a:off x="457200" y="0"/>
            <a:ext cx="8229600" cy="1143000"/>
          </a:xfrm>
        </p:spPr>
        <p:txBody>
          <a:bodyPr>
            <a:normAutofit/>
          </a:bodyPr>
          <a:lstStyle/>
          <a:p>
            <a:r>
              <a:rPr lang="en-GB" dirty="0"/>
              <a:t>Narizon</a:t>
            </a:r>
          </a:p>
        </p:txBody>
      </p:sp>
      <p:pic>
        <p:nvPicPr>
          <p:cNvPr id="1026" name="Picture 2" descr="C:\Users\mark easterling\Downloads\IMG_347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1907" y="1196752"/>
            <a:ext cx="2208245" cy="165618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mark easterling\Downloads\IMG_349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47865" y="2946686"/>
            <a:ext cx="2232248" cy="16741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4A8BF22-E8CA-F0E5-AA8E-65F987D70CD3}"/>
              </a:ext>
            </a:extLst>
          </p:cNvPr>
          <p:cNvSpPr txBox="1"/>
          <p:nvPr/>
        </p:nvSpPr>
        <p:spPr>
          <a:xfrm>
            <a:off x="0" y="6148342"/>
            <a:ext cx="4572000" cy="369332"/>
          </a:xfrm>
          <a:prstGeom prst="rect">
            <a:avLst/>
          </a:prstGeom>
          <a:noFill/>
        </p:spPr>
        <p:txBody>
          <a:bodyPr wrap="square">
            <a:spAutoFit/>
          </a:bodyPr>
          <a:lstStyle/>
          <a:p>
            <a:r>
              <a:rPr lang="en-GB" b="1" dirty="0">
                <a:latin typeface="+mj-lt"/>
              </a:rPr>
              <a:t>4 + hour through trip (Simple SRT trip) </a:t>
            </a:r>
            <a:endParaRPr lang="en-GB" dirty="0"/>
          </a:p>
        </p:txBody>
      </p:sp>
    </p:spTree>
    <p:extLst>
      <p:ext uri="{BB962C8B-B14F-4D97-AF65-F5344CB8AC3E}">
        <p14:creationId xmlns:p14="http://schemas.microsoft.com/office/powerpoint/2010/main" val="33563100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0"/>
            <a:ext cx="8229600" cy="671712"/>
          </a:xfrm>
        </p:spPr>
        <p:txBody>
          <a:bodyPr>
            <a:normAutofit fontScale="90000"/>
          </a:bodyPr>
          <a:lstStyle/>
          <a:p>
            <a:r>
              <a:rPr lang="en-GB" dirty="0" err="1"/>
              <a:t>Cuevamur</a:t>
            </a:r>
            <a:endParaRPr lang="en-GB" dirty="0"/>
          </a:p>
        </p:txBody>
      </p:sp>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41025" y="653186"/>
            <a:ext cx="6229945" cy="5660524"/>
          </a:xfrm>
          <a:prstGeom prst="rect">
            <a:avLst/>
          </a:prstGeom>
          <a:noFill/>
        </p:spPr>
      </p:pic>
      <p:pic>
        <p:nvPicPr>
          <p:cNvPr id="2050" name="Picture 2" descr="C:\Users\mark easterling\Downloads\IMG_3509_Stitc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4193" y="908720"/>
            <a:ext cx="2556199" cy="146099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am3pap002files.storage.live.com/y4mPuVKQLLAoopfWyb6wg8xG3fqKkOTlHMqgMffz4SbnxSAcU-TQRM4DCQ76rcCvNPI_slNArIJLXjLZxXFnWgS2M6GRBFchN1vGUpz73-RewfzEqpZSgeMiRxm31so2xXwWTWl0b8MY_Ce1G8J9dJBH3UnqGYm_osqMOCfOSlfSeVRf37KKRGgBJcj5v62K9mMz6UaFideXtkr3CfF58QBtA/IMG_3539.JPG?psid=1&amp;width=760&amp;height=57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6214" y="2564904"/>
            <a:ext cx="2536239" cy="190218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am3pap002files.storage.live.com/y4mpOW86QyavlLyrcYEfFzTaA41J6II45xZUDp8g7mNrNtfiBXoh1BIr2TKuQ49jBMrwiv-S3SgmrtipSkrGDZ1xH16pUUT3a4OeywgNJZ17FTOfk0sWghxbWrHRwl7E7wI-Vf21LUfZOBubTh9Gxpk6hXHsR3HM3UCc4d_5j3Ro78LjQdrEaQHpL2Jdia_FTG6artswRqcjMKxPrWMFnGc9Q/IMG_3528.JPG?psid=1&amp;width=760&amp;height=57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16216" y="4625249"/>
            <a:ext cx="2536238" cy="19021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653AA31-DFBF-4C88-93B6-3DE96D187DD9}"/>
              </a:ext>
            </a:extLst>
          </p:cNvPr>
          <p:cNvSpPr txBox="1"/>
          <p:nvPr/>
        </p:nvSpPr>
        <p:spPr>
          <a:xfrm>
            <a:off x="91546" y="6157941"/>
            <a:ext cx="4572000" cy="369332"/>
          </a:xfrm>
          <a:prstGeom prst="rect">
            <a:avLst/>
          </a:prstGeom>
          <a:noFill/>
        </p:spPr>
        <p:txBody>
          <a:bodyPr wrap="square">
            <a:spAutoFit/>
          </a:bodyPr>
          <a:lstStyle/>
          <a:p>
            <a:r>
              <a:rPr lang="en-GB" b="1" dirty="0">
                <a:latin typeface="+mj-lt"/>
              </a:rPr>
              <a:t>4+ hours (Simple SRT trip)</a:t>
            </a:r>
            <a:endParaRPr lang="en-GB" dirty="0"/>
          </a:p>
        </p:txBody>
      </p:sp>
    </p:spTree>
    <p:extLst>
      <p:ext uri="{BB962C8B-B14F-4D97-AF65-F5344CB8AC3E}">
        <p14:creationId xmlns:p14="http://schemas.microsoft.com/office/powerpoint/2010/main" val="36537199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solidFill>
                  <a:srgbClr val="FF0000"/>
                </a:solidFill>
              </a:rPr>
              <a:t>Where and how?</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734" t="25384" r="19559" b="9888"/>
          <a:stretch/>
        </p:blipFill>
        <p:spPr bwMode="auto">
          <a:xfrm>
            <a:off x="1338216" y="1061533"/>
            <a:ext cx="6467569" cy="4734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4432933" y="1772816"/>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240140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Caving\Spain Cantabria\Gandara\Torca la Sima - Gandara (topo planta)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20" y="476672"/>
            <a:ext cx="9078225" cy="288084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am3pap002files.storage.live.com/y4mM9QQj75TCZMi3mGkvYdWEVZ4TMJ-LZUvwuZapxCIAEARsYzV1kqc4zmKyvg5e0i-JDCxKrqsnCDZF5_6EqnKJJtvrISOmeQtYiON9PVMe496Ou3G_I4Kw6Vqm4-QodI-qPUIDtiSfqegg4YPGSRsYz0lecmgNBRpc7zFOL67NURLSnqmIopN8SwCKMkA0RQ-UBIJBnoFnc20gZFvT5K_cw/IMG_3559.JPG?psid=1&amp;width=428&amp;height=57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21" y="3632966"/>
            <a:ext cx="2292418" cy="305298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457200" y="0"/>
            <a:ext cx="8229600" cy="1143000"/>
          </a:xfrm>
        </p:spPr>
        <p:txBody>
          <a:bodyPr/>
          <a:lstStyle/>
          <a:p>
            <a:r>
              <a:rPr lang="en-GB" dirty="0"/>
              <a:t>Gandara</a:t>
            </a:r>
          </a:p>
        </p:txBody>
      </p:sp>
      <p:pic>
        <p:nvPicPr>
          <p:cNvPr id="4102" name="Picture 6" descr="https://am3pap002files.storage.live.com/y4mM-aA-vo-w86QwZNMRz1pPvJCD7rOnDZtQmaV2XACnMUOCnmUwqxUj78vtwnzrQh75AU5L1C0rASBz8LJlGac9pzqp0kTYD9w7korN4wlpTwCijfHZg4dyfOXAzjkjEXCiVNd1-HzCRtcc20nSvEl8n5uSswMkjmwKOMDxsn7uLe2f5JtPYzjayuFBMvmYpc2FxucxVIIszJ14UzgeSTNPA/IMG_3610.JPG?psid=1&amp;width=428&amp;height=57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776" y="3632966"/>
            <a:ext cx="2292418" cy="3052987"/>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s://am3pap002files.storage.live.com/y4m6cMjnZBTAALQdAQjKMYm7AJLOS-zHcIm4KOOdxb-OCoEh861wYYTGxPS_W8_lSHfF5z34kyyFy85kFTme91kBVY8SI6DlJkWIRVOq1M_tlXtip542b_t_Jybsj6QDWvp6TtIURxRaEwNucfLcFDvAONbOgdz77OeuxhcQJTFpDRDNn1GK4BejkwX57ZhlRbNiJLMeuk2ICs3jb5MRXz28A/IMG_3577.JPG?psid=1&amp;width=751&amp;height=56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040" y="3630786"/>
            <a:ext cx="4056931" cy="304134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AD07A5E-2BB2-621F-1068-244A8FB41C47}"/>
              </a:ext>
            </a:extLst>
          </p:cNvPr>
          <p:cNvSpPr txBox="1"/>
          <p:nvPr/>
        </p:nvSpPr>
        <p:spPr>
          <a:xfrm>
            <a:off x="-744" y="2901868"/>
            <a:ext cx="4572000" cy="646331"/>
          </a:xfrm>
          <a:prstGeom prst="rect">
            <a:avLst/>
          </a:prstGeom>
          <a:noFill/>
        </p:spPr>
        <p:txBody>
          <a:bodyPr wrap="square">
            <a:spAutoFit/>
          </a:bodyPr>
          <a:lstStyle/>
          <a:p>
            <a:r>
              <a:rPr lang="en-GB" b="1" dirty="0">
                <a:latin typeface="+mj-lt"/>
              </a:rPr>
              <a:t>Range of trips in Gandara from a few hours too 18 hours +</a:t>
            </a:r>
            <a:endParaRPr lang="en-GB" dirty="0"/>
          </a:p>
        </p:txBody>
      </p:sp>
    </p:spTree>
    <p:extLst>
      <p:ext uri="{BB962C8B-B14F-4D97-AF65-F5344CB8AC3E}">
        <p14:creationId xmlns:p14="http://schemas.microsoft.com/office/powerpoint/2010/main" val="38188124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142FD7-DC95-EA99-4053-C5A2BE956071}"/>
              </a:ext>
            </a:extLst>
          </p:cNvPr>
          <p:cNvPicPr>
            <a:picLocks noChangeAspect="1"/>
          </p:cNvPicPr>
          <p:nvPr/>
        </p:nvPicPr>
        <p:blipFill>
          <a:blip r:embed="rId2"/>
          <a:stretch>
            <a:fillRect/>
          </a:stretch>
        </p:blipFill>
        <p:spPr>
          <a:xfrm>
            <a:off x="0" y="21771"/>
            <a:ext cx="4675105" cy="6858000"/>
          </a:xfrm>
          <a:prstGeom prst="rect">
            <a:avLst/>
          </a:prstGeom>
        </p:spPr>
      </p:pic>
      <p:pic>
        <p:nvPicPr>
          <p:cNvPr id="7" name="Picture 6">
            <a:extLst>
              <a:ext uri="{FF2B5EF4-FFF2-40B4-BE49-F238E27FC236}">
                <a16:creationId xmlns:a16="http://schemas.microsoft.com/office/drawing/2014/main" id="{46FBE178-9356-B2DA-5668-8B5EBA8D88C4}"/>
              </a:ext>
            </a:extLst>
          </p:cNvPr>
          <p:cNvPicPr>
            <a:picLocks noChangeAspect="1"/>
          </p:cNvPicPr>
          <p:nvPr/>
        </p:nvPicPr>
        <p:blipFill>
          <a:blip r:embed="rId3"/>
          <a:stretch>
            <a:fillRect/>
          </a:stretch>
        </p:blipFill>
        <p:spPr>
          <a:xfrm>
            <a:off x="4355976" y="32656"/>
            <a:ext cx="4780222" cy="6060639"/>
          </a:xfrm>
          <a:prstGeom prst="rect">
            <a:avLst/>
          </a:prstGeom>
        </p:spPr>
      </p:pic>
      <p:sp>
        <p:nvSpPr>
          <p:cNvPr id="8" name="TextBox 7">
            <a:extLst>
              <a:ext uri="{FF2B5EF4-FFF2-40B4-BE49-F238E27FC236}">
                <a16:creationId xmlns:a16="http://schemas.microsoft.com/office/drawing/2014/main" id="{0F500CD2-BDD8-B028-D9C4-015A6DB7CF07}"/>
              </a:ext>
            </a:extLst>
          </p:cNvPr>
          <p:cNvSpPr txBox="1"/>
          <p:nvPr/>
        </p:nvSpPr>
        <p:spPr>
          <a:xfrm>
            <a:off x="4067944" y="6163367"/>
            <a:ext cx="5223385" cy="646331"/>
          </a:xfrm>
          <a:prstGeom prst="rect">
            <a:avLst/>
          </a:prstGeom>
          <a:noFill/>
        </p:spPr>
        <p:txBody>
          <a:bodyPr wrap="square">
            <a:spAutoFit/>
          </a:bodyPr>
          <a:lstStyle/>
          <a:p>
            <a:r>
              <a:rPr lang="en-GB" b="1" dirty="0">
                <a:latin typeface="+mj-lt"/>
              </a:rPr>
              <a:t>6 to 10 hour through trip (pull through technique)</a:t>
            </a:r>
          </a:p>
          <a:p>
            <a:r>
              <a:rPr lang="en-GB" b="1" dirty="0">
                <a:latin typeface="+mj-lt"/>
              </a:rPr>
              <a:t>Can go in bottom and avoid pitches. </a:t>
            </a:r>
            <a:endParaRPr lang="en-GB" dirty="0"/>
          </a:p>
        </p:txBody>
      </p:sp>
    </p:spTree>
    <p:extLst>
      <p:ext uri="{BB962C8B-B14F-4D97-AF65-F5344CB8AC3E}">
        <p14:creationId xmlns:p14="http://schemas.microsoft.com/office/powerpoint/2010/main" val="37127176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111E07-5225-C4A9-F9E1-9EF163C160DC}"/>
              </a:ext>
            </a:extLst>
          </p:cNvPr>
          <p:cNvPicPr>
            <a:picLocks noChangeAspect="1"/>
          </p:cNvPicPr>
          <p:nvPr/>
        </p:nvPicPr>
        <p:blipFill>
          <a:blip r:embed="rId2"/>
          <a:stretch>
            <a:fillRect/>
          </a:stretch>
        </p:blipFill>
        <p:spPr>
          <a:xfrm>
            <a:off x="70809" y="0"/>
            <a:ext cx="9002381" cy="5820587"/>
          </a:xfrm>
          <a:prstGeom prst="rect">
            <a:avLst/>
          </a:prstGeom>
        </p:spPr>
      </p:pic>
      <p:sp>
        <p:nvSpPr>
          <p:cNvPr id="6" name="TextBox 5">
            <a:extLst>
              <a:ext uri="{FF2B5EF4-FFF2-40B4-BE49-F238E27FC236}">
                <a16:creationId xmlns:a16="http://schemas.microsoft.com/office/drawing/2014/main" id="{EC7DA87F-A788-92A4-357E-9BEF73B13E93}"/>
              </a:ext>
            </a:extLst>
          </p:cNvPr>
          <p:cNvSpPr txBox="1"/>
          <p:nvPr/>
        </p:nvSpPr>
        <p:spPr>
          <a:xfrm>
            <a:off x="0" y="5824577"/>
            <a:ext cx="5223385" cy="646331"/>
          </a:xfrm>
          <a:prstGeom prst="rect">
            <a:avLst/>
          </a:prstGeom>
          <a:noFill/>
        </p:spPr>
        <p:txBody>
          <a:bodyPr wrap="square">
            <a:spAutoFit/>
          </a:bodyPr>
          <a:lstStyle/>
          <a:p>
            <a:r>
              <a:rPr lang="en-GB" b="1" dirty="0">
                <a:latin typeface="+mj-lt"/>
              </a:rPr>
              <a:t>4 to 8 hour through trip (pull through technique)</a:t>
            </a:r>
          </a:p>
          <a:p>
            <a:r>
              <a:rPr lang="en-GB" b="1" dirty="0">
                <a:latin typeface="+mj-lt"/>
              </a:rPr>
              <a:t>Can go in Mortero (this is always rigged</a:t>
            </a:r>
            <a:endParaRPr lang="en-GB" dirty="0"/>
          </a:p>
        </p:txBody>
      </p:sp>
    </p:spTree>
    <p:extLst>
      <p:ext uri="{BB962C8B-B14F-4D97-AF65-F5344CB8AC3E}">
        <p14:creationId xmlns:p14="http://schemas.microsoft.com/office/powerpoint/2010/main" val="4490791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28B8DA-7DB2-94EF-034E-0111EC3A10D7}"/>
              </a:ext>
            </a:extLst>
          </p:cNvPr>
          <p:cNvPicPr>
            <a:picLocks noChangeAspect="1"/>
          </p:cNvPicPr>
          <p:nvPr/>
        </p:nvPicPr>
        <p:blipFill>
          <a:blip r:embed="rId2"/>
          <a:stretch>
            <a:fillRect/>
          </a:stretch>
        </p:blipFill>
        <p:spPr>
          <a:xfrm>
            <a:off x="0" y="476672"/>
            <a:ext cx="9144000" cy="3875064"/>
          </a:xfrm>
          <a:prstGeom prst="rect">
            <a:avLst/>
          </a:prstGeom>
        </p:spPr>
      </p:pic>
      <p:sp>
        <p:nvSpPr>
          <p:cNvPr id="6" name="TextBox 5">
            <a:extLst>
              <a:ext uri="{FF2B5EF4-FFF2-40B4-BE49-F238E27FC236}">
                <a16:creationId xmlns:a16="http://schemas.microsoft.com/office/drawing/2014/main" id="{EB1D285D-90D4-7651-A7CB-09EE30B47AB8}"/>
              </a:ext>
            </a:extLst>
          </p:cNvPr>
          <p:cNvSpPr txBox="1"/>
          <p:nvPr/>
        </p:nvSpPr>
        <p:spPr>
          <a:xfrm>
            <a:off x="0" y="5229200"/>
            <a:ext cx="5223385" cy="646331"/>
          </a:xfrm>
          <a:prstGeom prst="rect">
            <a:avLst/>
          </a:prstGeom>
          <a:noFill/>
        </p:spPr>
        <p:txBody>
          <a:bodyPr wrap="square">
            <a:spAutoFit/>
          </a:bodyPr>
          <a:lstStyle/>
          <a:p>
            <a:r>
              <a:rPr lang="en-GB" b="1" dirty="0">
                <a:latin typeface="+mj-lt"/>
              </a:rPr>
              <a:t>8 to 15 hour through trip (pull through technique)</a:t>
            </a:r>
          </a:p>
          <a:p>
            <a:r>
              <a:rPr lang="en-GB" b="1" dirty="0">
                <a:latin typeface="+mj-lt"/>
              </a:rPr>
              <a:t>Can go in Mortero (this is always rigged</a:t>
            </a:r>
            <a:endParaRPr lang="en-GB" dirty="0"/>
          </a:p>
        </p:txBody>
      </p:sp>
    </p:spTree>
    <p:extLst>
      <p:ext uri="{BB962C8B-B14F-4D97-AF65-F5344CB8AC3E}">
        <p14:creationId xmlns:p14="http://schemas.microsoft.com/office/powerpoint/2010/main" val="26975123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FB356AA-D8A5-101D-6104-3F935F3F9FDB}"/>
              </a:ext>
            </a:extLst>
          </p:cNvPr>
          <p:cNvSpPr>
            <a:spLocks noGrp="1"/>
          </p:cNvSpPr>
          <p:nvPr>
            <p:ph type="title"/>
          </p:nvPr>
        </p:nvSpPr>
        <p:spPr>
          <a:xfrm>
            <a:off x="0" y="0"/>
            <a:ext cx="9252520" cy="1556792"/>
          </a:xfrm>
        </p:spPr>
        <p:txBody>
          <a:bodyPr>
            <a:normAutofit fontScale="90000"/>
          </a:bodyPr>
          <a:lstStyle/>
          <a:p>
            <a:r>
              <a:rPr lang="en-GB" sz="4000" dirty="0">
                <a:solidFill>
                  <a:srgbClr val="FF0000"/>
                </a:solidFill>
              </a:rPr>
              <a:t>Caving</a:t>
            </a:r>
            <a:br>
              <a:rPr lang="en-GB" sz="2800" dirty="0"/>
            </a:br>
            <a:r>
              <a:rPr lang="en-GB" sz="2800" dirty="0"/>
              <a:t>Lots of caves to suit all abilities </a:t>
            </a:r>
            <a:r>
              <a:rPr lang="en-GB" sz="2800" dirty="0">
                <a:solidFill>
                  <a:srgbClr val="FF0000"/>
                </a:solidFill>
              </a:rPr>
              <a:t>(SRT is a must)</a:t>
            </a:r>
            <a:br>
              <a:rPr lang="en-GB" sz="2800" dirty="0">
                <a:solidFill>
                  <a:srgbClr val="FF0000"/>
                </a:solidFill>
              </a:rPr>
            </a:br>
            <a:br>
              <a:rPr lang="en-GB" sz="2800" dirty="0">
                <a:solidFill>
                  <a:srgbClr val="FF0000"/>
                </a:solidFill>
              </a:rPr>
            </a:br>
            <a:endParaRPr lang="en-GB" sz="2800" dirty="0">
              <a:solidFill>
                <a:srgbClr val="FF0000"/>
              </a:solidFill>
            </a:endParaRPr>
          </a:p>
        </p:txBody>
      </p:sp>
      <p:sp>
        <p:nvSpPr>
          <p:cNvPr id="5" name="Title 1">
            <a:extLst>
              <a:ext uri="{FF2B5EF4-FFF2-40B4-BE49-F238E27FC236}">
                <a16:creationId xmlns:a16="http://schemas.microsoft.com/office/drawing/2014/main" id="{18F47AEE-885B-A406-1287-2D12BD673089}"/>
              </a:ext>
            </a:extLst>
          </p:cNvPr>
          <p:cNvSpPr txBox="1">
            <a:spLocks/>
          </p:cNvSpPr>
          <p:nvPr/>
        </p:nvSpPr>
        <p:spPr>
          <a:xfrm>
            <a:off x="0" y="908720"/>
            <a:ext cx="9144000" cy="5949280"/>
          </a:xfrm>
          <a:prstGeom prst="rect">
            <a:avLst/>
          </a:prstGeom>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200" indent="-457200" algn="l">
              <a:buFont typeface="Arial" panose="020B0604020202020204" pitchFamily="34" charset="0"/>
              <a:buChar char="•"/>
            </a:pPr>
            <a:r>
              <a:rPr lang="en-GB" sz="5600" dirty="0"/>
              <a:t>Cueto will be hard rigged for the first 300m (entrance pitch). Then pull through the rest of the cave.</a:t>
            </a:r>
          </a:p>
          <a:p>
            <a:pPr marL="457200" indent="-457200" algn="l">
              <a:buFont typeface="Arial" panose="020B0604020202020204" pitchFamily="34" charset="0"/>
              <a:buChar char="•"/>
            </a:pPr>
            <a:r>
              <a:rPr lang="en-GB" sz="5600" dirty="0"/>
              <a:t>Entrance to Coventosa will be rigged.</a:t>
            </a:r>
          </a:p>
          <a:p>
            <a:pPr marL="457200" indent="-457200" algn="l">
              <a:buFont typeface="Arial" panose="020B0604020202020204" pitchFamily="34" charset="0"/>
              <a:buChar char="•"/>
            </a:pPr>
            <a:r>
              <a:rPr lang="en-GB" sz="5600" dirty="0"/>
              <a:t>Boats will be installed on the 3 lakes in Coventosa (2 x boats each lake).</a:t>
            </a:r>
          </a:p>
          <a:p>
            <a:pPr marL="457200" indent="-457200" algn="l">
              <a:buFont typeface="Arial" panose="020B0604020202020204" pitchFamily="34" charset="0"/>
              <a:buChar char="•"/>
            </a:pPr>
            <a:endParaRPr lang="en-GB" sz="5600" dirty="0"/>
          </a:p>
          <a:p>
            <a:pPr marL="457200" indent="-457200" algn="l">
              <a:buFont typeface="Arial" panose="020B0604020202020204" pitchFamily="34" charset="0"/>
              <a:buChar char="•"/>
            </a:pPr>
            <a:r>
              <a:rPr lang="en-GB" sz="5600" dirty="0"/>
              <a:t>The Angle pitch in Gandara will be rigged to allow through trips from Caligafos or exploring the Gandara system.</a:t>
            </a:r>
          </a:p>
          <a:p>
            <a:pPr marL="457200" indent="-457200" algn="l">
              <a:buFont typeface="Arial" panose="020B0604020202020204" pitchFamily="34" charset="0"/>
              <a:buChar char="•"/>
            </a:pPr>
            <a:endParaRPr lang="en-GB" sz="5600" dirty="0"/>
          </a:p>
          <a:p>
            <a:pPr marL="457200" indent="-457200" algn="l">
              <a:buFont typeface="Arial" panose="020B0604020202020204" pitchFamily="34" charset="0"/>
              <a:buChar char="•"/>
            </a:pPr>
            <a:r>
              <a:rPr lang="en-GB" sz="5600" dirty="0"/>
              <a:t>We will hard rigg Torca la Sima to allow through trips in both directions.</a:t>
            </a:r>
          </a:p>
          <a:p>
            <a:pPr marL="457200" indent="-457200" algn="l">
              <a:buFont typeface="Arial" panose="020B0604020202020204" pitchFamily="34" charset="0"/>
              <a:buChar char="•"/>
            </a:pPr>
            <a:endParaRPr lang="en-GB" sz="5600" dirty="0"/>
          </a:p>
          <a:p>
            <a:pPr marL="457200" indent="-457200" algn="l">
              <a:buFont typeface="Arial" panose="020B0604020202020204" pitchFamily="34" charset="0"/>
              <a:buChar char="•"/>
            </a:pPr>
            <a:r>
              <a:rPr lang="en-GB" sz="5600" dirty="0"/>
              <a:t>Garma Ciego to </a:t>
            </a:r>
            <a:r>
              <a:rPr lang="en-GB" sz="5600" dirty="0" err="1"/>
              <a:t>Sumidero</a:t>
            </a:r>
            <a:r>
              <a:rPr lang="en-GB" sz="5600" dirty="0"/>
              <a:t> de </a:t>
            </a:r>
            <a:r>
              <a:rPr lang="en-GB" sz="5600" dirty="0" err="1"/>
              <a:t>Cellagua</a:t>
            </a:r>
            <a:r>
              <a:rPr lang="en-GB" sz="5600" dirty="0"/>
              <a:t> (Needs to be booked in advance). I suggest who ever wants to do this trip we book it on 10</a:t>
            </a:r>
            <a:r>
              <a:rPr lang="en-GB" sz="5600" baseline="30000" dirty="0"/>
              <a:t>th</a:t>
            </a:r>
            <a:r>
              <a:rPr lang="en-GB" sz="5600" dirty="0"/>
              <a:t> of August? (see link attached)</a:t>
            </a:r>
          </a:p>
          <a:p>
            <a:pPr marL="457200" indent="-457200" algn="l">
              <a:buFont typeface="Arial" panose="020B0604020202020204" pitchFamily="34" charset="0"/>
              <a:buChar char="•"/>
            </a:pPr>
            <a:r>
              <a:rPr lang="en-GB" sz="5600" dirty="0">
                <a:hlinkClick r:id="rId2"/>
              </a:rPr>
              <a:t>https://espeleosocorro.es/informacion-campamento-garma-ciega/</a:t>
            </a:r>
            <a:endParaRPr lang="en-GB" sz="5600" dirty="0"/>
          </a:p>
          <a:p>
            <a:pPr marL="457200" indent="-457200" algn="l">
              <a:buFont typeface="Arial" panose="020B0604020202020204" pitchFamily="34" charset="0"/>
              <a:buChar char="•"/>
            </a:pPr>
            <a:r>
              <a:rPr lang="en-GB" sz="5600" dirty="0"/>
              <a:t>Registration form for Garma Ciego to </a:t>
            </a:r>
            <a:r>
              <a:rPr lang="en-GB" sz="5600" dirty="0" err="1"/>
              <a:t>Sumidero</a:t>
            </a:r>
            <a:r>
              <a:rPr lang="en-GB" sz="5600" dirty="0"/>
              <a:t> de </a:t>
            </a:r>
            <a:r>
              <a:rPr lang="en-GB" sz="5600" dirty="0" err="1"/>
              <a:t>Cellagua</a:t>
            </a:r>
            <a:endParaRPr lang="en-GB" sz="5600" dirty="0"/>
          </a:p>
          <a:p>
            <a:pPr marL="457200" indent="-457200" algn="l">
              <a:buFont typeface="Arial" panose="020B0604020202020204" pitchFamily="34" charset="0"/>
              <a:buChar char="•"/>
            </a:pPr>
            <a:r>
              <a:rPr lang="en-GB" sz="5600" dirty="0"/>
              <a:t> </a:t>
            </a:r>
            <a:r>
              <a:rPr lang="en-GB" sz="5600" dirty="0">
                <a:hlinkClick r:id="rId3"/>
              </a:rPr>
              <a:t>https://docs.google.com/forms/d/e/1FAIpQLSdPy9K7vOrkilYpSpA-jDgviUNIhq0zMlT3bIGYX2jeArcrsQ/viewform</a:t>
            </a:r>
            <a:endParaRPr lang="en-GB" sz="5600" dirty="0"/>
          </a:p>
          <a:p>
            <a:pPr marL="457200" indent="-457200" algn="l">
              <a:buFont typeface="Arial" panose="020B0604020202020204" pitchFamily="34" charset="0"/>
              <a:buChar char="•"/>
            </a:pPr>
            <a:r>
              <a:rPr lang="en-GB" sz="5600" dirty="0"/>
              <a:t>Payment of 25 euros paid:</a:t>
            </a:r>
          </a:p>
          <a:p>
            <a:pPr algn="l" fontAlgn="base"/>
            <a:r>
              <a:rPr lang="en-GB" sz="5600" dirty="0"/>
              <a:t>Or by transfer to our TRIODOS account:</a:t>
            </a:r>
          </a:p>
          <a:p>
            <a:pPr algn="l" fontAlgn="base"/>
            <a:r>
              <a:rPr lang="en-GB" sz="5600" dirty="0"/>
              <a:t>ES04 1491 0001 2421 4922 4327</a:t>
            </a:r>
          </a:p>
          <a:p>
            <a:pPr marL="457200" indent="-457200">
              <a:buFont typeface="Arial" panose="020B0604020202020204" pitchFamily="34" charset="0"/>
              <a:buChar char="•"/>
            </a:pPr>
            <a:endParaRPr lang="en-GB" sz="7200" dirty="0"/>
          </a:p>
          <a:p>
            <a:r>
              <a:rPr lang="en-GB" sz="7200" b="1" u="sng" dirty="0">
                <a:solidFill>
                  <a:srgbClr val="FF0000"/>
                </a:solidFill>
              </a:rPr>
              <a:t>All other trips that require rigging/rope we be available</a:t>
            </a:r>
          </a:p>
          <a:p>
            <a:r>
              <a:rPr lang="en-GB" sz="7200" b="1" u="sng" dirty="0">
                <a:solidFill>
                  <a:srgbClr val="FF0000"/>
                </a:solidFill>
              </a:rPr>
              <a:t>We are going to charge £20 towards caving equipment please</a:t>
            </a:r>
          </a:p>
          <a:p>
            <a:r>
              <a:rPr lang="en-GB" sz="7200" b="1" u="sng" dirty="0">
                <a:solidFill>
                  <a:srgbClr val="FF0000"/>
                </a:solidFill>
              </a:rPr>
              <a:t>You must have insurance to cave </a:t>
            </a:r>
          </a:p>
          <a:p>
            <a:r>
              <a:rPr lang="en-GB" sz="6400" b="1" u="sng" dirty="0">
                <a:solidFill>
                  <a:srgbClr val="FF0000"/>
                </a:solidFill>
                <a:hlinkClick r:id="rId4"/>
              </a:rPr>
              <a:t>https://docs.google.com/forms/d/e/1FAIpQLSfbOi_eaEywWvhIUDXAWnoJldSUg9KcfoDQgZ6T2WhZNXeVyg/viewform?usp=sharing&amp;ouid=108519175096752440361</a:t>
            </a:r>
            <a:endParaRPr lang="en-GB" sz="6400" b="1" u="sng" dirty="0">
              <a:solidFill>
                <a:srgbClr val="FF0000"/>
              </a:solidFill>
            </a:endParaRPr>
          </a:p>
          <a:p>
            <a:endParaRPr lang="en-GB" sz="5300" b="1" u="sng" dirty="0">
              <a:solidFill>
                <a:srgbClr val="FF0000"/>
              </a:solidFill>
            </a:endParaRPr>
          </a:p>
          <a:p>
            <a:pPr algn="l"/>
            <a:br>
              <a:rPr lang="en-GB" sz="2800" dirty="0"/>
            </a:br>
            <a:br>
              <a:rPr lang="en-GB" sz="2800" dirty="0"/>
            </a:br>
            <a:endParaRPr lang="en-GB" sz="2800" dirty="0"/>
          </a:p>
        </p:txBody>
      </p:sp>
    </p:spTree>
    <p:extLst>
      <p:ext uri="{BB962C8B-B14F-4D97-AF65-F5344CB8AC3E}">
        <p14:creationId xmlns:p14="http://schemas.microsoft.com/office/powerpoint/2010/main" val="21662680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208F5-E82F-80C2-C4AA-A6377D8B2675}"/>
              </a:ext>
            </a:extLst>
          </p:cNvPr>
          <p:cNvSpPr>
            <a:spLocks noGrp="1"/>
          </p:cNvSpPr>
          <p:nvPr>
            <p:ph type="title"/>
          </p:nvPr>
        </p:nvSpPr>
        <p:spPr>
          <a:xfrm>
            <a:off x="457200" y="1556792"/>
            <a:ext cx="8229600" cy="1143000"/>
          </a:xfrm>
        </p:spPr>
        <p:txBody>
          <a:bodyPr>
            <a:normAutofit fontScale="90000"/>
          </a:bodyPr>
          <a:lstStyle/>
          <a:p>
            <a:r>
              <a:rPr lang="en-US" dirty="0">
                <a:solidFill>
                  <a:srgbClr val="FF0000"/>
                </a:solidFill>
              </a:rPr>
              <a:t>You need to phone the police before every caving trip!</a:t>
            </a:r>
            <a:br>
              <a:rPr lang="en-US" dirty="0">
                <a:solidFill>
                  <a:srgbClr val="FF0000"/>
                </a:solidFill>
              </a:rPr>
            </a:br>
            <a:r>
              <a:rPr lang="en-US" dirty="0">
                <a:solidFill>
                  <a:srgbClr val="FF0000"/>
                </a:solidFill>
              </a:rPr>
              <a:t>112</a:t>
            </a:r>
            <a:endParaRPr lang="en-GB" dirty="0">
              <a:solidFill>
                <a:srgbClr val="FF0000"/>
              </a:solidFill>
            </a:endParaRPr>
          </a:p>
        </p:txBody>
      </p:sp>
    </p:spTree>
    <p:extLst>
      <p:ext uri="{BB962C8B-B14F-4D97-AF65-F5344CB8AC3E}">
        <p14:creationId xmlns:p14="http://schemas.microsoft.com/office/powerpoint/2010/main" val="3089665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0"/>
            <a:ext cx="8229600" cy="1143000"/>
          </a:xfrm>
        </p:spPr>
        <p:txBody>
          <a:bodyPr>
            <a:normAutofit fontScale="90000"/>
          </a:bodyPr>
          <a:lstStyle/>
          <a:p>
            <a:r>
              <a:rPr lang="en-GB" dirty="0">
                <a:solidFill>
                  <a:srgbClr val="FF0000"/>
                </a:solidFill>
              </a:rPr>
              <a:t>Walking/Via Ferrata/Cycling/Seaside</a:t>
            </a:r>
          </a:p>
        </p:txBody>
      </p:sp>
      <p:pic>
        <p:nvPicPr>
          <p:cNvPr id="3074" name="Picture 2" descr="https://am3pap002files.storage.live.com/y4mhweAQQ4zfL9zdWEjv09vqOy4DVOMrRRq8EgkLTZhQHnl74SsPD39u9FRq7UpPluIjt5wNrcbuO11sZ83inWmQBWZxIxw0jCnFed5b383G0IYGK6Y52aMWsYSYr0EJ1fYiTOzfTGo-mHubBrSbnWI0y8BOy8lW6vUGfLutBEH5CZzRSfYBp7METyxepqNq9wH2q-voYRFoeikS6muiPkoBg/DSC_0942.JPG?psid=1&amp;width=1014&amp;height=57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759" y="5085183"/>
            <a:ext cx="4176217" cy="151249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am3pap002files.storage.live.com/y4mQB86B-fMm6wNg8zpjlOOxMLds9doEczbD8iN0rRrILwMVIkR-4fQIM0qjo1XsEXZxbBdi40tZ62x6c7g4MWGEyGEDKCnf4ucx0Lr4IZRlt_yWwAsuzvBOXfsJapm-y-MfiVhMnboXxlLAGlGiBgaP7d-y16EdoZMvG-3_FzQaWh3uHdz73BkBpy5Cc3-o_7Pkw1ECiAqK2QaxnU3pwo6Pg/DSC_0968.JPG?psid=1&amp;width=1014&amp;height=57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5430" y="5076657"/>
            <a:ext cx="4161066" cy="151249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am3pap002files.storage.live.com/y4mPV8DRsVZ01ZybMMAbhLoUCQqfX83l_LTK4FBBlAmUYW8vj77DQ2PpEZ9ljM4zyJX47W2vPwVEdP7Tg4fTvywACb5ZGfWs4l7AzcsSxPxwPVzL_uhcIODAsrRyyqcoBuk1W_Uj6foNfc16e4FW2KLo7kajVsiX-dzsg9kp46rZEa5cXV7qK9r_hXhpE5UpVTZ6pMdKWXhiIkK8HDpQYbQ7w/IMG_20180406_140147.vr.jpg?psid=1&amp;width=1366&amp;height=27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759" y="2610218"/>
            <a:ext cx="8856737" cy="135944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9D6110A-7214-E118-F3AE-179E9BE43007}"/>
              </a:ext>
            </a:extLst>
          </p:cNvPr>
          <p:cNvSpPr txBox="1">
            <a:spLocks/>
          </p:cNvSpPr>
          <p:nvPr/>
        </p:nvSpPr>
        <p:spPr>
          <a:xfrm>
            <a:off x="611560" y="1143000"/>
            <a:ext cx="8229600" cy="203445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100" dirty="0"/>
              <a:t>Cannoning in Spain:</a:t>
            </a:r>
          </a:p>
          <a:p>
            <a:pPr algn="l"/>
            <a:r>
              <a:rPr lang="en-US" altLang="en-US" sz="1800" dirty="0">
                <a:solidFill>
                  <a:srgbClr val="1155CC"/>
                </a:solidFill>
                <a:latin typeface="Arial" panose="020B0604020202020204" pitchFamily="34" charset="0"/>
                <a:cs typeface="Arial" panose="020B0604020202020204" pitchFamily="34" charset="0"/>
                <a:hlinkClick r:id="rId5"/>
              </a:rPr>
              <a:t>https://infobarrancos.es/app.php/mapa-barrancos</a:t>
            </a:r>
            <a:r>
              <a:rPr lang="en-US" altLang="en-US" sz="1800" dirty="0"/>
              <a:t> </a:t>
            </a:r>
            <a:endParaRPr lang="en-US" altLang="en-US" sz="1800" dirty="0">
              <a:latin typeface="Arial" panose="020B0604020202020204" pitchFamily="34" charset="0"/>
            </a:endParaRPr>
          </a:p>
          <a:p>
            <a:pPr algn="l"/>
            <a:endParaRPr lang="en-GB" sz="2100" dirty="0"/>
          </a:p>
          <a:p>
            <a:endParaRPr lang="en-GB" dirty="0"/>
          </a:p>
        </p:txBody>
      </p:sp>
    </p:spTree>
    <p:extLst>
      <p:ext uri="{BB962C8B-B14F-4D97-AF65-F5344CB8AC3E}">
        <p14:creationId xmlns:p14="http://schemas.microsoft.com/office/powerpoint/2010/main" val="28050309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ADCB9-BA7D-F975-D5FF-622901E23C1B}"/>
              </a:ext>
            </a:extLst>
          </p:cNvPr>
          <p:cNvSpPr>
            <a:spLocks noGrp="1"/>
          </p:cNvSpPr>
          <p:nvPr>
            <p:ph type="title"/>
          </p:nvPr>
        </p:nvSpPr>
        <p:spPr/>
        <p:txBody>
          <a:bodyPr>
            <a:normAutofit/>
          </a:bodyPr>
          <a:lstStyle/>
          <a:p>
            <a:r>
              <a:rPr lang="en-GB" sz="4000" dirty="0">
                <a:solidFill>
                  <a:srgbClr val="FF0000"/>
                </a:solidFill>
              </a:rPr>
              <a:t>Cantabria 2026 T-shirt</a:t>
            </a:r>
          </a:p>
        </p:txBody>
      </p:sp>
      <p:sp>
        <p:nvSpPr>
          <p:cNvPr id="3" name="Content Placeholder 2">
            <a:extLst>
              <a:ext uri="{FF2B5EF4-FFF2-40B4-BE49-F238E27FC236}">
                <a16:creationId xmlns:a16="http://schemas.microsoft.com/office/drawing/2014/main" id="{B66FEACD-44DE-A24E-6529-2124E64898E4}"/>
              </a:ext>
            </a:extLst>
          </p:cNvPr>
          <p:cNvSpPr>
            <a:spLocks noGrp="1"/>
          </p:cNvSpPr>
          <p:nvPr>
            <p:ph idx="1"/>
          </p:nvPr>
        </p:nvSpPr>
        <p:spPr/>
        <p:txBody>
          <a:bodyPr/>
          <a:lstStyle/>
          <a:p>
            <a:r>
              <a:rPr lang="en-GB" dirty="0">
                <a:hlinkClick r:id="rId2">
                  <a:extLst>
                    <a:ext uri="{A12FA001-AC4F-418D-AE19-62706E023703}">
                      <ahyp:hlinkClr xmlns:ahyp="http://schemas.microsoft.com/office/drawing/2018/hyperlinkcolor" val="tx"/>
                    </a:ext>
                  </a:extLst>
                </a:hlinkClick>
              </a:rPr>
              <a:t>Order form:</a:t>
            </a:r>
          </a:p>
          <a:p>
            <a:r>
              <a:rPr lang="en-GB" sz="2000" dirty="0">
                <a:solidFill>
                  <a:srgbClr val="0000FF"/>
                </a:solidFill>
                <a:hlinkClick r:id="rId2">
                  <a:extLst>
                    <a:ext uri="{A12FA001-AC4F-418D-AE19-62706E023703}">
                      <ahyp:hlinkClr xmlns:ahyp="http://schemas.microsoft.com/office/drawing/2018/hyperlinkcolor" val="tx"/>
                    </a:ext>
                  </a:extLst>
                </a:hlinkClick>
              </a:rPr>
              <a:t>https://docs.google.com/forms/d/e/1FAIpQLSecVqQ7s2x8ia164AFjnjCRreP1HMura6p-Fkgtnng7mtYDfA/viewform?usp=dialog</a:t>
            </a:r>
            <a:endParaRPr lang="en-GB" sz="2000" dirty="0"/>
          </a:p>
          <a:p>
            <a:endParaRPr lang="en-GB" dirty="0"/>
          </a:p>
        </p:txBody>
      </p:sp>
      <p:pic>
        <p:nvPicPr>
          <p:cNvPr id="5" name="Picture 4">
            <a:extLst>
              <a:ext uri="{FF2B5EF4-FFF2-40B4-BE49-F238E27FC236}">
                <a16:creationId xmlns:a16="http://schemas.microsoft.com/office/drawing/2014/main" id="{BA711898-FB9B-1AAE-5C02-FAD1F8BA16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2425" y="3021198"/>
            <a:ext cx="4983831" cy="3737873"/>
          </a:xfrm>
          <a:prstGeom prst="rect">
            <a:avLst/>
          </a:prstGeom>
        </p:spPr>
      </p:pic>
    </p:spTree>
    <p:extLst>
      <p:ext uri="{BB962C8B-B14F-4D97-AF65-F5344CB8AC3E}">
        <p14:creationId xmlns:p14="http://schemas.microsoft.com/office/powerpoint/2010/main" val="27396441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am3pap002files.storage.live.com/y4mFRrnmMuVdSyTH2qrp2bhGqPTuSKhnF3MtVqb1g0WiYbVfodxd1Qxv8fRJ3YkTzLJs8smPab6s9CmFffbLQkykCpUuGnN6qXVLlMBRXW9IMsIswPwqhCGUd5Z2Qnl4p5oFmysArrsR5te_b4PmccVnfd49dYApU9LReUq18cht8uGg42y9Icuf8QctesM7bWg9rUfEitFFW0mbpe7nnKyrQ/IMG_3477.JPG?psid=1&amp;width=751&amp;height=56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620688"/>
            <a:ext cx="7153275" cy="536257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755576" y="404664"/>
            <a:ext cx="7772400" cy="2043658"/>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6000" b="1" dirty="0">
                <a:solidFill>
                  <a:srgbClr val="FF0000"/>
                </a:solidFill>
              </a:rPr>
              <a:t>What’s next?</a:t>
            </a:r>
            <a:br>
              <a:rPr lang="en-GB" dirty="0"/>
            </a:br>
            <a:endParaRPr lang="en-GB" dirty="0"/>
          </a:p>
        </p:txBody>
      </p:sp>
    </p:spTree>
    <p:extLst>
      <p:ext uri="{BB962C8B-B14F-4D97-AF65-F5344CB8AC3E}">
        <p14:creationId xmlns:p14="http://schemas.microsoft.com/office/powerpoint/2010/main" val="39165535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6669360"/>
          </a:xfrm>
          <a:prstGeom prst="rect">
            <a:avLst/>
          </a:prstGeom>
        </p:spPr>
        <p:txBody>
          <a:bodyPr vert="horz" lIns="91440" tIns="45720" rIns="91440" bIns="45720" rtlCol="0" anchor="ctr">
            <a:normAutofit fontScale="4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8400" b="1" dirty="0">
                <a:solidFill>
                  <a:srgbClr val="FF0000"/>
                </a:solidFill>
              </a:rPr>
              <a:t>What’s next?</a:t>
            </a:r>
          </a:p>
          <a:p>
            <a:endParaRPr lang="en-GB" sz="8400" b="1" dirty="0">
              <a:solidFill>
                <a:srgbClr val="FF0000"/>
              </a:solidFill>
            </a:endParaRPr>
          </a:p>
          <a:p>
            <a:r>
              <a:rPr lang="en-GB" dirty="0">
                <a:solidFill>
                  <a:srgbClr val="FF0000"/>
                </a:solidFill>
              </a:rPr>
              <a:t>Travel form: </a:t>
            </a:r>
          </a:p>
          <a:p>
            <a:r>
              <a:rPr lang="en-GB" dirty="0">
                <a:hlinkClick r:id="rId2"/>
              </a:rPr>
              <a:t>Travel &amp; Accomodation.xlsx</a:t>
            </a:r>
            <a:endParaRPr lang="en-GB" dirty="0"/>
          </a:p>
          <a:p>
            <a:endParaRPr lang="en-GB" dirty="0"/>
          </a:p>
          <a:p>
            <a:r>
              <a:rPr lang="en-GB" dirty="0">
                <a:solidFill>
                  <a:srgbClr val="FF0000"/>
                </a:solidFill>
              </a:rPr>
              <a:t>Insurance information form: </a:t>
            </a:r>
            <a:r>
              <a:rPr lang="en-GB" dirty="0">
                <a:hlinkClick r:id="rId3"/>
              </a:rPr>
              <a:t>https://docs.google.com/forms/d/e/1FAIpQLSfbOi_eaEywWvhIUDXAWnoJldSUg9KcfoDQgZ6T2WhZNXeVyg/viewform?usp=sharing&amp;ouid=108519175096752440361</a:t>
            </a:r>
            <a:endParaRPr lang="en-GB" dirty="0"/>
          </a:p>
          <a:p>
            <a:endParaRPr lang="en-GB" dirty="0">
              <a:solidFill>
                <a:srgbClr val="FF0000"/>
              </a:solidFill>
            </a:endParaRPr>
          </a:p>
          <a:p>
            <a:r>
              <a:rPr lang="en-GB" dirty="0">
                <a:solidFill>
                  <a:srgbClr val="FF0000"/>
                </a:solidFill>
              </a:rPr>
              <a:t>Caving equipment fee:</a:t>
            </a:r>
          </a:p>
          <a:p>
            <a:r>
              <a:rPr lang="en-GB" dirty="0"/>
              <a:t>£20 payable to WCC, REF: </a:t>
            </a:r>
            <a:r>
              <a:rPr lang="en-GB" i="1" dirty="0"/>
              <a:t>NAME</a:t>
            </a:r>
            <a:r>
              <a:rPr lang="en-GB" dirty="0"/>
              <a:t>CAE</a:t>
            </a:r>
          </a:p>
          <a:p>
            <a:endParaRPr lang="en-GB" dirty="0"/>
          </a:p>
          <a:p>
            <a:r>
              <a:rPr lang="en-GB" dirty="0">
                <a:solidFill>
                  <a:srgbClr val="FF0000"/>
                </a:solidFill>
              </a:rPr>
              <a:t>Training:</a:t>
            </a:r>
          </a:p>
          <a:p>
            <a:r>
              <a:rPr lang="en-GB" dirty="0"/>
              <a:t>Yorkshire May bank holiday (Gaping gill winch meet)</a:t>
            </a:r>
          </a:p>
          <a:p>
            <a:r>
              <a:rPr lang="en-GB" dirty="0"/>
              <a:t>Pull through technique (TBC) </a:t>
            </a:r>
          </a:p>
          <a:p>
            <a:endParaRPr lang="en-GB" dirty="0"/>
          </a:p>
          <a:p>
            <a:r>
              <a:rPr lang="en-GB" dirty="0">
                <a:solidFill>
                  <a:srgbClr val="FF0000"/>
                </a:solidFill>
              </a:rPr>
              <a:t>Cantabria T-shirt order form:</a:t>
            </a:r>
          </a:p>
          <a:p>
            <a:r>
              <a:rPr lang="en-GB" dirty="0">
                <a:hlinkClick r:id="rId4"/>
              </a:rPr>
              <a:t>https://docs.google.com/forms/d/e/1FAIpQLSecVqQ7s2x8ia164AFjnjCRreP1HMura6p-Fkgtnng7mtYDfA/viewform?usp=dialog</a:t>
            </a:r>
            <a:endParaRPr lang="en-GB" dirty="0"/>
          </a:p>
          <a:p>
            <a:endParaRPr lang="en-GB" b="1" dirty="0"/>
          </a:p>
          <a:p>
            <a:endParaRPr lang="en-GB" sz="3400" b="1" dirty="0">
              <a:solidFill>
                <a:srgbClr val="FF0000"/>
              </a:solidFill>
            </a:endParaRPr>
          </a:p>
          <a:p>
            <a:br>
              <a:rPr lang="en-GB" dirty="0"/>
            </a:br>
            <a:endParaRPr lang="en-GB" dirty="0"/>
          </a:p>
        </p:txBody>
      </p:sp>
    </p:spTree>
    <p:extLst>
      <p:ext uri="{BB962C8B-B14F-4D97-AF65-F5344CB8AC3E}">
        <p14:creationId xmlns:p14="http://schemas.microsoft.com/office/powerpoint/2010/main" val="13868181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solidFill>
                  <a:srgbClr val="FF0000"/>
                </a:solidFill>
              </a:rPr>
              <a:t>Where and how?</a:t>
            </a:r>
          </a:p>
        </p:txBody>
      </p:sp>
      <p:sp>
        <p:nvSpPr>
          <p:cNvPr id="4" name="Oval 3"/>
          <p:cNvSpPr/>
          <p:nvPr/>
        </p:nvSpPr>
        <p:spPr>
          <a:xfrm>
            <a:off x="4432933" y="1772816"/>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2325" t="12308" r="4855" b="17691"/>
          <a:stretch/>
        </p:blipFill>
        <p:spPr bwMode="auto">
          <a:xfrm>
            <a:off x="259283" y="1377263"/>
            <a:ext cx="8635331" cy="4103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a:xfrm>
            <a:off x="1547664" y="3212617"/>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301477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231" t="11923" r="7881" b="8768"/>
          <a:stretch/>
        </p:blipFill>
        <p:spPr bwMode="auto">
          <a:xfrm>
            <a:off x="215517" y="1118169"/>
            <a:ext cx="8712967" cy="4687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a:bodyPr>
          <a:lstStyle/>
          <a:p>
            <a:r>
              <a:rPr lang="en-GB" sz="4000" dirty="0">
                <a:solidFill>
                  <a:srgbClr val="FF0000"/>
                </a:solidFill>
              </a:rPr>
              <a:t>Where and how?</a:t>
            </a:r>
          </a:p>
        </p:txBody>
      </p:sp>
      <p:sp>
        <p:nvSpPr>
          <p:cNvPr id="4" name="Oval 3"/>
          <p:cNvSpPr/>
          <p:nvPr/>
        </p:nvSpPr>
        <p:spPr>
          <a:xfrm>
            <a:off x="3635896" y="2708920"/>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622619" y="5373216"/>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7359768" y="4459888"/>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609190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solidFill>
                  <a:srgbClr val="FF0000"/>
                </a:solidFill>
              </a:rPr>
              <a:t>Where and how?</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814" t="12884" r="16099" b="10000"/>
          <a:stretch/>
        </p:blipFill>
        <p:spPr bwMode="auto">
          <a:xfrm>
            <a:off x="858130" y="1100223"/>
            <a:ext cx="7427741" cy="5641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Freeform 9"/>
          <p:cNvSpPr/>
          <p:nvPr/>
        </p:nvSpPr>
        <p:spPr>
          <a:xfrm>
            <a:off x="3454880" y="1772816"/>
            <a:ext cx="1840451" cy="4752528"/>
          </a:xfrm>
          <a:custGeom>
            <a:avLst/>
            <a:gdLst>
              <a:gd name="connsiteX0" fmla="*/ 1840451 w 1840451"/>
              <a:gd name="connsiteY0" fmla="*/ 0 h 4503762"/>
              <a:gd name="connsiteX1" fmla="*/ 11651 w 1840451"/>
              <a:gd name="connsiteY1" fmla="*/ 1364776 h 4503762"/>
              <a:gd name="connsiteX2" fmla="*/ 1199007 w 1840451"/>
              <a:gd name="connsiteY2" fmla="*/ 4503762 h 4503762"/>
            </a:gdLst>
            <a:ahLst/>
            <a:cxnLst>
              <a:cxn ang="0">
                <a:pos x="connsiteX0" y="connsiteY0"/>
              </a:cxn>
              <a:cxn ang="0">
                <a:pos x="connsiteX1" y="connsiteY1"/>
              </a:cxn>
              <a:cxn ang="0">
                <a:pos x="connsiteX2" y="connsiteY2"/>
              </a:cxn>
            </a:cxnLst>
            <a:rect l="l" t="t" r="r" b="b"/>
            <a:pathLst>
              <a:path w="1840451" h="4503762">
                <a:moveTo>
                  <a:pt x="1840451" y="0"/>
                </a:moveTo>
                <a:cubicBezTo>
                  <a:pt x="979504" y="307074"/>
                  <a:pt x="118558" y="614149"/>
                  <a:pt x="11651" y="1364776"/>
                </a:cubicBezTo>
                <a:cubicBezTo>
                  <a:pt x="-95256" y="2115403"/>
                  <a:pt x="551875" y="3309582"/>
                  <a:pt x="1199007" y="4503762"/>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0" y="4530047"/>
            <a:ext cx="4336444" cy="2308324"/>
          </a:xfrm>
          <a:prstGeom prst="rect">
            <a:avLst/>
          </a:prstGeom>
          <a:noFill/>
        </p:spPr>
        <p:txBody>
          <a:bodyPr wrap="none" rtlCol="0">
            <a:spAutoFit/>
          </a:bodyPr>
          <a:lstStyle/>
          <a:p>
            <a:r>
              <a:rPr lang="en-GB" sz="3600" dirty="0">
                <a:solidFill>
                  <a:srgbClr val="FF0000"/>
                </a:solidFill>
              </a:rPr>
              <a:t>Ferry £1200+ (24H)</a:t>
            </a:r>
          </a:p>
          <a:p>
            <a:r>
              <a:rPr lang="en-GB" sz="3600" dirty="0">
                <a:solidFill>
                  <a:srgbClr val="FF0000"/>
                </a:solidFill>
              </a:rPr>
              <a:t>Other ports available</a:t>
            </a:r>
          </a:p>
          <a:p>
            <a:endParaRPr lang="en-GB" sz="3600" dirty="0">
              <a:solidFill>
                <a:srgbClr val="FF0000"/>
              </a:solidFill>
            </a:endParaRPr>
          </a:p>
          <a:p>
            <a:r>
              <a:rPr lang="en-GB" sz="3600" dirty="0">
                <a:solidFill>
                  <a:srgbClr val="00B050"/>
                </a:solidFill>
              </a:rPr>
              <a:t>Plane £150+ (2H 30m)</a:t>
            </a:r>
          </a:p>
        </p:txBody>
      </p:sp>
      <p:sp>
        <p:nvSpPr>
          <p:cNvPr id="3" name="Freeform 2"/>
          <p:cNvSpPr/>
          <p:nvPr/>
        </p:nvSpPr>
        <p:spPr>
          <a:xfrm>
            <a:off x="4681182" y="1201003"/>
            <a:ext cx="136478" cy="5268036"/>
          </a:xfrm>
          <a:custGeom>
            <a:avLst/>
            <a:gdLst>
              <a:gd name="connsiteX0" fmla="*/ 136478 w 136478"/>
              <a:gd name="connsiteY0" fmla="*/ 0 h 5268036"/>
              <a:gd name="connsiteX1" fmla="*/ 0 w 136478"/>
              <a:gd name="connsiteY1" fmla="*/ 5268036 h 5268036"/>
              <a:gd name="connsiteX2" fmla="*/ 0 w 136478"/>
              <a:gd name="connsiteY2" fmla="*/ 5268036 h 5268036"/>
            </a:gdLst>
            <a:ahLst/>
            <a:cxnLst>
              <a:cxn ang="0">
                <a:pos x="connsiteX0" y="connsiteY0"/>
              </a:cxn>
              <a:cxn ang="0">
                <a:pos x="connsiteX1" y="connsiteY1"/>
              </a:cxn>
              <a:cxn ang="0">
                <a:pos x="connsiteX2" y="connsiteY2"/>
              </a:cxn>
            </a:cxnLst>
            <a:rect l="l" t="t" r="r" b="b"/>
            <a:pathLst>
              <a:path w="136478" h="5268036">
                <a:moveTo>
                  <a:pt x="136478" y="0"/>
                </a:moveTo>
                <a:lnTo>
                  <a:pt x="0" y="5268036"/>
                </a:lnTo>
                <a:lnTo>
                  <a:pt x="0" y="5268036"/>
                </a:lnTo>
              </a:path>
            </a:pathLst>
          </a:cu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112646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4F3F89E-5DAF-CEF3-1B46-D9814E8BDDDC}"/>
              </a:ext>
            </a:extLst>
          </p:cNvPr>
          <p:cNvPicPr>
            <a:picLocks noChangeAspect="1"/>
          </p:cNvPicPr>
          <p:nvPr/>
        </p:nvPicPr>
        <p:blipFill>
          <a:blip r:embed="rId2"/>
          <a:stretch>
            <a:fillRect/>
          </a:stretch>
        </p:blipFill>
        <p:spPr>
          <a:xfrm>
            <a:off x="61283" y="961202"/>
            <a:ext cx="9021434" cy="5896798"/>
          </a:xfrm>
          <a:prstGeom prst="rect">
            <a:avLst/>
          </a:prstGeom>
        </p:spPr>
      </p:pic>
      <p:sp>
        <p:nvSpPr>
          <p:cNvPr id="7" name="Title 1">
            <a:extLst>
              <a:ext uri="{FF2B5EF4-FFF2-40B4-BE49-F238E27FC236}">
                <a16:creationId xmlns:a16="http://schemas.microsoft.com/office/drawing/2014/main" id="{037457ED-397A-FD01-C041-DBF5E082A897}"/>
              </a:ext>
            </a:extLst>
          </p:cNvPr>
          <p:cNvSpPr>
            <a:spLocks noGrp="1"/>
          </p:cNvSpPr>
          <p:nvPr>
            <p:ph type="title"/>
          </p:nvPr>
        </p:nvSpPr>
        <p:spPr>
          <a:xfrm>
            <a:off x="457200" y="32048"/>
            <a:ext cx="8229600" cy="876672"/>
          </a:xfrm>
        </p:spPr>
        <p:txBody>
          <a:bodyPr>
            <a:noAutofit/>
          </a:bodyPr>
          <a:lstStyle/>
          <a:p>
            <a:r>
              <a:rPr lang="en-GB" sz="3200" dirty="0">
                <a:solidFill>
                  <a:srgbClr val="FF0000"/>
                </a:solidFill>
              </a:rPr>
              <a:t>I will send this out ASAP for people to fill out. I will then share with you all.</a:t>
            </a:r>
          </a:p>
        </p:txBody>
      </p:sp>
    </p:spTree>
    <p:extLst>
      <p:ext uri="{BB962C8B-B14F-4D97-AF65-F5344CB8AC3E}">
        <p14:creationId xmlns:p14="http://schemas.microsoft.com/office/powerpoint/2010/main" val="38682159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solidFill>
                  <a:srgbClr val="FF0000"/>
                </a:solidFill>
              </a:rPr>
              <a:t>Accommodation</a:t>
            </a:r>
          </a:p>
        </p:txBody>
      </p:sp>
      <p:pic>
        <p:nvPicPr>
          <p:cNvPr id="3074" name="Picture 2" descr="C:\Users\mark easterling\Pictures\Spain Canabria Spain Cantabria 2018\20170420_11345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726400" y="-10801350"/>
            <a:ext cx="6400000" cy="3600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mark easterling\Pictures\Spain Canabria Spain Cantabria 2018\20170420_11345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79272" y="-5860032"/>
            <a:ext cx="12800000" cy="7200000"/>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10" descr="https://www.casatomasogarrio.es/wp-content/uploads/2012/04/Comedor_15001-565x203.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083" name="Picture 11"/>
          <p:cNvPicPr>
            <a:picLocks noChangeAspect="1" noChangeArrowheads="1"/>
          </p:cNvPicPr>
          <p:nvPr/>
        </p:nvPicPr>
        <p:blipFill rotWithShape="1">
          <a:blip r:embed="rId4">
            <a:extLst>
              <a:ext uri="{28A0092B-C50C-407E-A947-70E740481C1C}">
                <a14:useLocalDpi xmlns:a14="http://schemas.microsoft.com/office/drawing/2010/main" val="0"/>
              </a:ext>
            </a:extLst>
          </a:blip>
          <a:srcRect l="14596" t="35385" r="15774" b="21539"/>
          <a:stretch/>
        </p:blipFill>
        <p:spPr bwMode="auto">
          <a:xfrm>
            <a:off x="0" y="1556792"/>
            <a:ext cx="9143999" cy="3961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0" y="5657671"/>
            <a:ext cx="9036496" cy="1200329"/>
          </a:xfrm>
          <a:prstGeom prst="rect">
            <a:avLst/>
          </a:prstGeom>
          <a:noFill/>
        </p:spPr>
        <p:txBody>
          <a:bodyPr wrap="square" rtlCol="0">
            <a:spAutoFit/>
          </a:bodyPr>
          <a:lstStyle/>
          <a:p>
            <a:pPr algn="ctr"/>
            <a:r>
              <a:rPr lang="en-GB" dirty="0">
                <a:latin typeface="+mj-lt"/>
              </a:rPr>
              <a:t>Total cost is £450? (£32?each night, 14 nights). This includes accommodation and evening meal. Their may be a fee for kit?(Yes)</a:t>
            </a:r>
          </a:p>
          <a:p>
            <a:pPr algn="ctr"/>
            <a:r>
              <a:rPr lang="en-GB" b="1" dirty="0">
                <a:solidFill>
                  <a:srgbClr val="FF0000"/>
                </a:solidFill>
                <a:latin typeface="+mj-lt"/>
              </a:rPr>
              <a:t>Accommodation and evening meal are compulsory</a:t>
            </a:r>
          </a:p>
          <a:p>
            <a:pPr algn="ctr"/>
            <a:r>
              <a:rPr lang="en-GB" dirty="0">
                <a:latin typeface="+mj-lt"/>
              </a:rPr>
              <a:t>Kit garage and Restaurant  (BEER)</a:t>
            </a:r>
          </a:p>
        </p:txBody>
      </p:sp>
    </p:spTree>
    <p:extLst>
      <p:ext uri="{BB962C8B-B14F-4D97-AF65-F5344CB8AC3E}">
        <p14:creationId xmlns:p14="http://schemas.microsoft.com/office/powerpoint/2010/main" val="14724763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832" y="-25679"/>
            <a:ext cx="8229600" cy="1143000"/>
          </a:xfrm>
        </p:spPr>
        <p:txBody>
          <a:bodyPr>
            <a:normAutofit/>
          </a:bodyPr>
          <a:lstStyle/>
          <a:p>
            <a:r>
              <a:rPr lang="en-GB" sz="4000" dirty="0">
                <a:solidFill>
                  <a:srgbClr val="FF0000"/>
                </a:solidFill>
              </a:rPr>
              <a:t>Accommodation</a:t>
            </a:r>
          </a:p>
        </p:txBody>
      </p:sp>
      <p:pic>
        <p:nvPicPr>
          <p:cNvPr id="3074" name="Picture 2" descr="C:\Users\mark easterling\Pictures\Spain Canabria Spain Cantabria 2018\20170420_11345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726400" y="-10801350"/>
            <a:ext cx="6400000" cy="3600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mark easterling\Pictures\Spain Canabria Spain Cantabria 2018\20170420_11345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79272" y="-5860032"/>
            <a:ext cx="12800000" cy="7200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mark easterling\Pictures\Spain Canabria Spain Cantabria 2018\20170420_11345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224" y="835912"/>
            <a:ext cx="3200000" cy="133961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mark easterling\Pictures\Spain Canabria Spain Cantabria 2018\20170419_18565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62232" y="835912"/>
            <a:ext cx="3200000" cy="1339613"/>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10" descr="https://www.casatomasogarrio.es/wp-content/uploads/2012/04/Comedor_15001-565x203.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95736" y="2258807"/>
            <a:ext cx="3579763" cy="1493758"/>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72200" y="4758618"/>
            <a:ext cx="2571750" cy="1417757"/>
          </a:xfrm>
          <a:prstGeom prst="rect">
            <a:avLst/>
          </a:prstGeom>
        </p:spPr>
      </p:pic>
      <p:sp>
        <p:nvSpPr>
          <p:cNvPr id="3" name="TextBox 2"/>
          <p:cNvSpPr txBox="1"/>
          <p:nvPr/>
        </p:nvSpPr>
        <p:spPr>
          <a:xfrm>
            <a:off x="0" y="3898707"/>
            <a:ext cx="8592889" cy="4062651"/>
          </a:xfrm>
          <a:prstGeom prst="rect">
            <a:avLst/>
          </a:prstGeom>
          <a:noFill/>
        </p:spPr>
        <p:txBody>
          <a:bodyPr wrap="square" rtlCol="0">
            <a:spAutoFit/>
          </a:bodyPr>
          <a:lstStyle/>
          <a:p>
            <a:r>
              <a:rPr lang="en-GB" dirty="0"/>
              <a:t>Each apartment/house: washing, machine, fridge, oven etc</a:t>
            </a:r>
          </a:p>
          <a:p>
            <a:r>
              <a:rPr lang="en-GB" dirty="0"/>
              <a:t>5 apartments available</a:t>
            </a:r>
          </a:p>
          <a:p>
            <a:r>
              <a:rPr lang="en-GB" dirty="0"/>
              <a:t>1: sleeps 4 persons, 2 beds in two rooms.</a:t>
            </a:r>
          </a:p>
          <a:p>
            <a:r>
              <a:rPr lang="en-GB" dirty="0"/>
              <a:t>2: sleeps 4 persons, 2 beds in two rooms.</a:t>
            </a:r>
          </a:p>
          <a:p>
            <a:r>
              <a:rPr lang="en-GB" dirty="0"/>
              <a:t>3: sleeps 6 persons, 3 beds in two rooms.</a:t>
            </a:r>
          </a:p>
          <a:p>
            <a:r>
              <a:rPr lang="en-GB" dirty="0"/>
              <a:t>4: sleeps 4 persons, 2 beds in one room, 1 double bed in one room.</a:t>
            </a:r>
          </a:p>
          <a:p>
            <a:r>
              <a:rPr lang="en-GB" dirty="0"/>
              <a:t>5: sleeps 4 persons, 2 beds in one room, 1 double bed in one room.</a:t>
            </a:r>
          </a:p>
          <a:p>
            <a:endParaRPr lang="en-GB" dirty="0"/>
          </a:p>
          <a:p>
            <a:r>
              <a:rPr lang="en-GB" dirty="0"/>
              <a:t>2 house: sleeps 12, 6 rooms, 2 beds in each room. </a:t>
            </a:r>
          </a:p>
          <a:p>
            <a:r>
              <a:rPr lang="en-GB" sz="2400" b="1" dirty="0">
                <a:solidFill>
                  <a:srgbClr val="FF0000"/>
                </a:solidFill>
              </a:rPr>
              <a:t>Rooms will be cleaned at the end of your stay by you!</a:t>
            </a:r>
          </a:p>
          <a:p>
            <a:endParaRPr lang="en-GB" dirty="0"/>
          </a:p>
          <a:p>
            <a:endParaRPr lang="en-GB" dirty="0"/>
          </a:p>
          <a:p>
            <a:endParaRPr lang="en-GB" dirty="0"/>
          </a:p>
          <a:p>
            <a:r>
              <a:rPr lang="en-GB" dirty="0"/>
              <a:t>All rooms include breakfast and dinner menu for 10 euros (3 course menu)</a:t>
            </a:r>
          </a:p>
        </p:txBody>
      </p:sp>
      <p:pic>
        <p:nvPicPr>
          <p:cNvPr id="6" name="Picture 5">
            <a:extLst>
              <a:ext uri="{FF2B5EF4-FFF2-40B4-BE49-F238E27FC236}">
                <a16:creationId xmlns:a16="http://schemas.microsoft.com/office/drawing/2014/main" id="{11AFDE28-CC58-0C8E-93B2-736D629A94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804" y="2290237"/>
            <a:ext cx="1990019" cy="1493758"/>
          </a:xfrm>
          <a:prstGeom prst="rect">
            <a:avLst/>
          </a:prstGeom>
        </p:spPr>
      </p:pic>
      <p:pic>
        <p:nvPicPr>
          <p:cNvPr id="11" name="Picture 10">
            <a:extLst>
              <a:ext uri="{FF2B5EF4-FFF2-40B4-BE49-F238E27FC236}">
                <a16:creationId xmlns:a16="http://schemas.microsoft.com/office/drawing/2014/main" id="{CD5C5C30-1392-FB62-4546-3B9D639476B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92516" y="836086"/>
            <a:ext cx="1975904" cy="1483163"/>
          </a:xfrm>
          <a:prstGeom prst="rect">
            <a:avLst/>
          </a:prstGeom>
        </p:spPr>
      </p:pic>
      <p:pic>
        <p:nvPicPr>
          <p:cNvPr id="13" name="Picture 12">
            <a:extLst>
              <a:ext uri="{FF2B5EF4-FFF2-40B4-BE49-F238E27FC236}">
                <a16:creationId xmlns:a16="http://schemas.microsoft.com/office/drawing/2014/main" id="{CAC6C2A3-066C-734E-A8A5-C62392C20D1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29412" y="2436863"/>
            <a:ext cx="2667816" cy="2002530"/>
          </a:xfrm>
          <a:prstGeom prst="rect">
            <a:avLst/>
          </a:prstGeom>
        </p:spPr>
      </p:pic>
    </p:spTree>
    <p:extLst>
      <p:ext uri="{BB962C8B-B14F-4D97-AF65-F5344CB8AC3E}">
        <p14:creationId xmlns:p14="http://schemas.microsoft.com/office/powerpoint/2010/main" val="18125631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161F-BEA3-FA10-44B7-255A928D5EAA}"/>
              </a:ext>
            </a:extLst>
          </p:cNvPr>
          <p:cNvSpPr>
            <a:spLocks noGrp="1"/>
          </p:cNvSpPr>
          <p:nvPr>
            <p:ph type="title"/>
          </p:nvPr>
        </p:nvSpPr>
        <p:spPr>
          <a:xfrm>
            <a:off x="457200" y="274638"/>
            <a:ext cx="8229600" cy="1458786"/>
          </a:xfrm>
        </p:spPr>
        <p:txBody>
          <a:bodyPr>
            <a:normAutofit/>
          </a:bodyPr>
          <a:lstStyle/>
          <a:p>
            <a:r>
              <a:rPr lang="en-GB" sz="4000" dirty="0">
                <a:solidFill>
                  <a:srgbClr val="FF0000"/>
                </a:solidFill>
              </a:rPr>
              <a:t>Rooms</a:t>
            </a:r>
            <a:br>
              <a:rPr lang="en-GB" sz="3200" dirty="0">
                <a:solidFill>
                  <a:srgbClr val="FF0000"/>
                </a:solidFill>
              </a:rPr>
            </a:br>
            <a:r>
              <a:rPr lang="en-GB" sz="3200" dirty="0">
                <a:solidFill>
                  <a:srgbClr val="FF0000"/>
                </a:solidFill>
              </a:rPr>
              <a:t>I can change beds/rooms if you must?</a:t>
            </a:r>
          </a:p>
        </p:txBody>
      </p:sp>
      <p:pic>
        <p:nvPicPr>
          <p:cNvPr id="9" name="Picture 8">
            <a:extLst>
              <a:ext uri="{FF2B5EF4-FFF2-40B4-BE49-F238E27FC236}">
                <a16:creationId xmlns:a16="http://schemas.microsoft.com/office/drawing/2014/main" id="{BFCB2053-72C8-A848-6A04-74A5A78FDD7F}"/>
              </a:ext>
            </a:extLst>
          </p:cNvPr>
          <p:cNvPicPr>
            <a:picLocks noChangeAspect="1"/>
          </p:cNvPicPr>
          <p:nvPr/>
        </p:nvPicPr>
        <p:blipFill>
          <a:blip r:embed="rId2"/>
          <a:stretch>
            <a:fillRect/>
          </a:stretch>
        </p:blipFill>
        <p:spPr>
          <a:xfrm>
            <a:off x="0" y="1782676"/>
            <a:ext cx="9144000" cy="3292648"/>
          </a:xfrm>
          <a:prstGeom prst="rect">
            <a:avLst/>
          </a:prstGeom>
        </p:spPr>
      </p:pic>
    </p:spTree>
    <p:extLst>
      <p:ext uri="{BB962C8B-B14F-4D97-AF65-F5344CB8AC3E}">
        <p14:creationId xmlns:p14="http://schemas.microsoft.com/office/powerpoint/2010/main" val="28702990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5681</TotalTime>
  <Words>1468</Words>
  <Application>Microsoft Office PowerPoint</Application>
  <PresentationFormat>On-screen Show (4:3)</PresentationFormat>
  <Paragraphs>158</Paragraphs>
  <Slides>29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29</vt:i4>
      </vt:variant>
    </vt:vector>
  </HeadingPairs>
  <TitlesOfParts>
    <vt:vector size="32" baseType="lpstr">
      <vt:lpstr>Arial</vt:lpstr>
      <vt:lpstr>Calibri</vt:lpstr>
      <vt:lpstr>Office Theme</vt:lpstr>
      <vt:lpstr>Cantabria 2026 1st to 14th August 2026 12 weeks away  </vt:lpstr>
      <vt:lpstr>Where and how?</vt:lpstr>
      <vt:lpstr>Where and how?</vt:lpstr>
      <vt:lpstr>Where and how?</vt:lpstr>
      <vt:lpstr>Where and how?</vt:lpstr>
      <vt:lpstr>I will send this out ASAP for people to fill out. I will then share with you all.</vt:lpstr>
      <vt:lpstr>Accommodation</vt:lpstr>
      <vt:lpstr>Accommodation</vt:lpstr>
      <vt:lpstr>Rooms I can change beds/rooms if you must?</vt:lpstr>
      <vt:lpstr>PowerPoint Presentation</vt:lpstr>
      <vt:lpstr>PowerPoint Presentation</vt:lpstr>
      <vt:lpstr>Caving Lots of caves to suit all abilities (SRT would be an advantage)</vt:lpstr>
      <vt:lpstr>PowerPoint Presentation</vt:lpstr>
      <vt:lpstr>PowerPoint Presentation</vt:lpstr>
      <vt:lpstr>PowerPoint Presentation</vt:lpstr>
      <vt:lpstr>PowerPoint Presentation</vt:lpstr>
      <vt:lpstr>PowerPoint Presentation</vt:lpstr>
      <vt:lpstr>Narizon</vt:lpstr>
      <vt:lpstr>Cuevamur</vt:lpstr>
      <vt:lpstr>Gandara</vt:lpstr>
      <vt:lpstr>PowerPoint Presentation</vt:lpstr>
      <vt:lpstr>PowerPoint Presentation</vt:lpstr>
      <vt:lpstr>PowerPoint Presentation</vt:lpstr>
      <vt:lpstr>Caving Lots of caves to suit all abilities (SRT is a must)  </vt:lpstr>
      <vt:lpstr>You need to phone the police before every caving trip! 112</vt:lpstr>
      <vt:lpstr>Walking/Via Ferrata/Cycling/Seaside</vt:lpstr>
      <vt:lpstr>Cantabria 2026 T-shirt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Cantabria 2019 10th to 24th August 2019</dc:title>
  <dc:creator>mark easterling</dc:creator>
  <cp:lastModifiedBy>Mark Easterling</cp:lastModifiedBy>
  <cp:revision>39</cp:revision>
  <dcterms:created xsi:type="dcterms:W3CDTF">2018-08-11T10:38:42Z</dcterms:created>
  <dcterms:modified xsi:type="dcterms:W3CDTF">2026-05-09T16:49:17Z</dcterms:modified>
</cp:coreProperties>
</file>